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330" r:id="rId2"/>
    <p:sldId id="439" r:id="rId3"/>
    <p:sldId id="451" r:id="rId4"/>
    <p:sldId id="328" r:id="rId5"/>
    <p:sldId id="450" r:id="rId6"/>
    <p:sldId id="257" r:id="rId7"/>
    <p:sldId id="258" r:id="rId8"/>
    <p:sldId id="332" r:id="rId9"/>
    <p:sldId id="327" r:id="rId10"/>
    <p:sldId id="437" r:id="rId11"/>
    <p:sldId id="318" r:id="rId12"/>
    <p:sldId id="321" r:id="rId13"/>
    <p:sldId id="320" r:id="rId14"/>
    <p:sldId id="319" r:id="rId15"/>
    <p:sldId id="322" r:id="rId16"/>
    <p:sldId id="323" r:id="rId17"/>
    <p:sldId id="329" r:id="rId18"/>
    <p:sldId id="311" r:id="rId19"/>
    <p:sldId id="312" r:id="rId20"/>
    <p:sldId id="313" r:id="rId21"/>
    <p:sldId id="314" r:id="rId22"/>
    <p:sldId id="268" r:id="rId23"/>
    <p:sldId id="315" r:id="rId24"/>
    <p:sldId id="269" r:id="rId25"/>
    <p:sldId id="261" r:id="rId26"/>
    <p:sldId id="270" r:id="rId27"/>
    <p:sldId id="271" r:id="rId28"/>
    <p:sldId id="273" r:id="rId29"/>
    <p:sldId id="263" r:id="rId30"/>
    <p:sldId id="274" r:id="rId31"/>
    <p:sldId id="272" r:id="rId32"/>
    <p:sldId id="265" r:id="rId33"/>
    <p:sldId id="266" r:id="rId34"/>
    <p:sldId id="455" r:id="rId35"/>
    <p:sldId id="264" r:id="rId36"/>
    <p:sldId id="452" r:id="rId37"/>
    <p:sldId id="333" r:id="rId38"/>
    <p:sldId id="276" r:id="rId39"/>
    <p:sldId id="334" r:id="rId40"/>
    <p:sldId id="335" r:id="rId41"/>
    <p:sldId id="336" r:id="rId42"/>
    <p:sldId id="259" r:id="rId43"/>
    <p:sldId id="260" r:id="rId44"/>
    <p:sldId id="337" r:id="rId45"/>
    <p:sldId id="338" r:id="rId46"/>
    <p:sldId id="339" r:id="rId47"/>
    <p:sldId id="341" r:id="rId48"/>
    <p:sldId id="342" r:id="rId49"/>
    <p:sldId id="343" r:id="rId50"/>
    <p:sldId id="275" r:id="rId51"/>
    <p:sldId id="262" r:id="rId52"/>
    <p:sldId id="344" r:id="rId53"/>
    <p:sldId id="345" r:id="rId54"/>
    <p:sldId id="346" r:id="rId55"/>
    <p:sldId id="454" r:id="rId56"/>
    <p:sldId id="347" r:id="rId57"/>
    <p:sldId id="267" r:id="rId58"/>
    <p:sldId id="348" r:id="rId59"/>
    <p:sldId id="331" r:id="rId60"/>
    <p:sldId id="350" r:id="rId61"/>
    <p:sldId id="351" r:id="rId62"/>
    <p:sldId id="352" r:id="rId63"/>
    <p:sldId id="353" r:id="rId64"/>
    <p:sldId id="354" r:id="rId65"/>
    <p:sldId id="277" r:id="rId66"/>
    <p:sldId id="279" r:id="rId67"/>
    <p:sldId id="278"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282" r:id="rId81"/>
    <p:sldId id="389" r:id="rId82"/>
    <p:sldId id="367" r:id="rId83"/>
    <p:sldId id="368" r:id="rId84"/>
    <p:sldId id="369" r:id="rId85"/>
    <p:sldId id="370" r:id="rId86"/>
    <p:sldId id="371" r:id="rId87"/>
    <p:sldId id="372" r:id="rId88"/>
    <p:sldId id="373" r:id="rId89"/>
    <p:sldId id="374" r:id="rId90"/>
    <p:sldId id="375" r:id="rId91"/>
    <p:sldId id="376" r:id="rId92"/>
    <p:sldId id="377" r:id="rId93"/>
    <p:sldId id="378" r:id="rId94"/>
    <p:sldId id="379" r:id="rId95"/>
    <p:sldId id="380" r:id="rId96"/>
    <p:sldId id="381" r:id="rId97"/>
    <p:sldId id="382" r:id="rId98"/>
    <p:sldId id="383" r:id="rId99"/>
    <p:sldId id="384" r:id="rId100"/>
    <p:sldId id="385" r:id="rId101"/>
    <p:sldId id="386" r:id="rId102"/>
    <p:sldId id="387" r:id="rId103"/>
    <p:sldId id="388" r:id="rId104"/>
    <p:sldId id="390" r:id="rId105"/>
    <p:sldId id="391" r:id="rId106"/>
    <p:sldId id="392" r:id="rId107"/>
    <p:sldId id="393" r:id="rId108"/>
    <p:sldId id="394" r:id="rId109"/>
    <p:sldId id="395" r:id="rId110"/>
    <p:sldId id="396" r:id="rId111"/>
    <p:sldId id="398" r:id="rId112"/>
    <p:sldId id="399" r:id="rId113"/>
    <p:sldId id="400" r:id="rId114"/>
    <p:sldId id="290" r:id="rId115"/>
    <p:sldId id="401" r:id="rId116"/>
    <p:sldId id="402" r:id="rId117"/>
    <p:sldId id="403" r:id="rId118"/>
    <p:sldId id="404" r:id="rId119"/>
    <p:sldId id="405" r:id="rId120"/>
    <p:sldId id="406" r:id="rId121"/>
    <p:sldId id="407" r:id="rId122"/>
    <p:sldId id="408" r:id="rId123"/>
    <p:sldId id="409" r:id="rId124"/>
    <p:sldId id="410" r:id="rId125"/>
    <p:sldId id="411" r:id="rId126"/>
    <p:sldId id="283" r:id="rId127"/>
    <p:sldId id="412" r:id="rId128"/>
    <p:sldId id="413" r:id="rId129"/>
    <p:sldId id="414" r:id="rId130"/>
    <p:sldId id="415" r:id="rId131"/>
    <p:sldId id="416" r:id="rId132"/>
    <p:sldId id="417" r:id="rId133"/>
    <p:sldId id="418" r:id="rId134"/>
    <p:sldId id="419" r:id="rId135"/>
    <p:sldId id="431" r:id="rId136"/>
    <p:sldId id="432" r:id="rId137"/>
    <p:sldId id="433" r:id="rId138"/>
    <p:sldId id="434" r:id="rId139"/>
    <p:sldId id="420" r:id="rId140"/>
    <p:sldId id="421" r:id="rId141"/>
    <p:sldId id="422" r:id="rId142"/>
    <p:sldId id="423" r:id="rId143"/>
    <p:sldId id="424" r:id="rId144"/>
    <p:sldId id="425" r:id="rId145"/>
    <p:sldId id="426" r:id="rId146"/>
    <p:sldId id="427" r:id="rId147"/>
    <p:sldId id="428" r:id="rId148"/>
    <p:sldId id="429" r:id="rId149"/>
    <p:sldId id="430" r:id="rId150"/>
    <p:sldId id="284" r:id="rId151"/>
    <p:sldId id="435" r:id="rId152"/>
    <p:sldId id="440" r:id="rId153"/>
    <p:sldId id="441" r:id="rId154"/>
    <p:sldId id="443" r:id="rId155"/>
    <p:sldId id="445" r:id="rId156"/>
    <p:sldId id="447" r:id="rId157"/>
    <p:sldId id="449" r:id="rId158"/>
    <p:sldId id="448" r:id="rId159"/>
    <p:sldId id="453" r:id="rId16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5503E5-D2FE-4774-AB5C-F2E2A98DF9EA}">
          <p14:sldIdLst>
            <p14:sldId id="330"/>
            <p14:sldId id="439"/>
            <p14:sldId id="451"/>
            <p14:sldId id="328"/>
            <p14:sldId id="450"/>
            <p14:sldId id="257"/>
            <p14:sldId id="258"/>
            <p14:sldId id="332"/>
            <p14:sldId id="327"/>
            <p14:sldId id="437"/>
            <p14:sldId id="318"/>
            <p14:sldId id="321"/>
            <p14:sldId id="320"/>
            <p14:sldId id="319"/>
            <p14:sldId id="322"/>
            <p14:sldId id="323"/>
            <p14:sldId id="329"/>
            <p14:sldId id="311"/>
            <p14:sldId id="312"/>
            <p14:sldId id="313"/>
            <p14:sldId id="314"/>
            <p14:sldId id="268"/>
            <p14:sldId id="315"/>
            <p14:sldId id="269"/>
            <p14:sldId id="261"/>
            <p14:sldId id="270"/>
            <p14:sldId id="271"/>
            <p14:sldId id="273"/>
            <p14:sldId id="263"/>
            <p14:sldId id="274"/>
            <p14:sldId id="272"/>
            <p14:sldId id="265"/>
            <p14:sldId id="266"/>
            <p14:sldId id="455"/>
            <p14:sldId id="264"/>
            <p14:sldId id="452"/>
            <p14:sldId id="333"/>
            <p14:sldId id="276"/>
            <p14:sldId id="334"/>
            <p14:sldId id="335"/>
            <p14:sldId id="336"/>
            <p14:sldId id="259"/>
            <p14:sldId id="260"/>
            <p14:sldId id="337"/>
            <p14:sldId id="338"/>
            <p14:sldId id="339"/>
            <p14:sldId id="341"/>
            <p14:sldId id="342"/>
            <p14:sldId id="343"/>
            <p14:sldId id="275"/>
            <p14:sldId id="262"/>
            <p14:sldId id="344"/>
            <p14:sldId id="345"/>
            <p14:sldId id="346"/>
            <p14:sldId id="454"/>
            <p14:sldId id="347"/>
            <p14:sldId id="267"/>
            <p14:sldId id="348"/>
            <p14:sldId id="331"/>
            <p14:sldId id="350"/>
            <p14:sldId id="351"/>
            <p14:sldId id="352"/>
            <p14:sldId id="353"/>
            <p14:sldId id="354"/>
            <p14:sldId id="277"/>
            <p14:sldId id="279"/>
            <p14:sldId id="278"/>
            <p14:sldId id="355"/>
            <p14:sldId id="356"/>
            <p14:sldId id="357"/>
            <p14:sldId id="358"/>
            <p14:sldId id="359"/>
            <p14:sldId id="360"/>
            <p14:sldId id="361"/>
            <p14:sldId id="362"/>
            <p14:sldId id="363"/>
            <p14:sldId id="364"/>
            <p14:sldId id="365"/>
            <p14:sldId id="366"/>
            <p14:sldId id="282"/>
            <p14:sldId id="389"/>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91"/>
            <p14:sldId id="392"/>
            <p14:sldId id="393"/>
            <p14:sldId id="394"/>
            <p14:sldId id="395"/>
            <p14:sldId id="396"/>
            <p14:sldId id="398"/>
            <p14:sldId id="399"/>
            <p14:sldId id="400"/>
            <p14:sldId id="290"/>
            <p14:sldId id="401"/>
            <p14:sldId id="402"/>
            <p14:sldId id="403"/>
            <p14:sldId id="404"/>
            <p14:sldId id="405"/>
            <p14:sldId id="406"/>
            <p14:sldId id="407"/>
            <p14:sldId id="408"/>
            <p14:sldId id="409"/>
            <p14:sldId id="410"/>
            <p14:sldId id="411"/>
            <p14:sldId id="283"/>
            <p14:sldId id="412"/>
            <p14:sldId id="413"/>
            <p14:sldId id="414"/>
            <p14:sldId id="415"/>
            <p14:sldId id="416"/>
            <p14:sldId id="417"/>
            <p14:sldId id="418"/>
            <p14:sldId id="419"/>
            <p14:sldId id="431"/>
            <p14:sldId id="432"/>
            <p14:sldId id="433"/>
            <p14:sldId id="434"/>
            <p14:sldId id="420"/>
            <p14:sldId id="421"/>
            <p14:sldId id="422"/>
            <p14:sldId id="423"/>
            <p14:sldId id="424"/>
            <p14:sldId id="425"/>
            <p14:sldId id="426"/>
            <p14:sldId id="427"/>
            <p14:sldId id="428"/>
            <p14:sldId id="429"/>
            <p14:sldId id="430"/>
            <p14:sldId id="284"/>
            <p14:sldId id="435"/>
            <p14:sldId id="440"/>
            <p14:sldId id="441"/>
            <p14:sldId id="443"/>
            <p14:sldId id="445"/>
            <p14:sldId id="447"/>
            <p14:sldId id="449"/>
            <p14:sldId id="448"/>
            <p14:sldId id="4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F12AD-8311-4193-93D9-48986C7D73BD}" v="2" dt="2018-06-21T21:18:08.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78488" autoAdjust="0"/>
  </p:normalViewPr>
  <p:slideViewPr>
    <p:cSldViewPr snapToGrid="0">
      <p:cViewPr varScale="1">
        <p:scale>
          <a:sx n="86" d="100"/>
          <a:sy n="86" d="100"/>
        </p:scale>
        <p:origin x="1203"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Windows Live" clId="Web-{572938CF-B92F-4FE8-A512-1F257211570C}"/>
    <pc:docChg chg="addSld modSld sldOrd modSection">
      <pc:chgData name="Robert French" userId="3a2cd69823348ced" providerId="Windows Live" clId="Web-{572938CF-B92F-4FE8-A512-1F257211570C}" dt="2018-06-20T20:59:52.235" v="46" actId="1076"/>
      <pc:docMkLst>
        <pc:docMk/>
      </pc:docMkLst>
      <pc:sldChg chg="modSp">
        <pc:chgData name="Robert French" userId="3a2cd69823348ced" providerId="Windows Live" clId="Web-{572938CF-B92F-4FE8-A512-1F257211570C}" dt="2018-06-20T20:59:52.235" v="46" actId="1076"/>
        <pc:sldMkLst>
          <pc:docMk/>
          <pc:sldMk cId="3969662814" sldId="452"/>
        </pc:sldMkLst>
        <pc:spChg chg="mod">
          <ac:chgData name="Robert French" userId="3a2cd69823348ced" providerId="Windows Live" clId="Web-{572938CF-B92F-4FE8-A512-1F257211570C}" dt="2018-06-20T20:59:52.235" v="46" actId="1076"/>
          <ac:spMkLst>
            <pc:docMk/>
            <pc:sldMk cId="3969662814" sldId="452"/>
            <ac:spMk id="4" creationId="{13688F0D-FCBC-4085-A2F2-9BDA81C5B035}"/>
          </ac:spMkLst>
        </pc:spChg>
      </pc:sldChg>
      <pc:sldChg chg="addSp delSp modSp new ord">
        <pc:chgData name="Robert French" userId="3a2cd69823348ced" providerId="Windows Live" clId="Web-{572938CF-B92F-4FE8-A512-1F257211570C}" dt="2018-06-20T20:57:46.499" v="10" actId="1076"/>
        <pc:sldMkLst>
          <pc:docMk/>
          <pc:sldMk cId="3202874505" sldId="455"/>
        </pc:sldMkLst>
        <pc:spChg chg="del">
          <ac:chgData name="Robert French" userId="3a2cd69823348ced" providerId="Windows Live" clId="Web-{572938CF-B92F-4FE8-A512-1F257211570C}" dt="2018-06-20T20:57:19.186" v="3" actId="1076"/>
          <ac:spMkLst>
            <pc:docMk/>
            <pc:sldMk cId="3202874505" sldId="455"/>
            <ac:spMk id="2" creationId="{8E02FF7A-B130-4989-A79B-E96E49DA59E7}"/>
          </ac:spMkLst>
        </pc:spChg>
        <pc:spChg chg="del">
          <ac:chgData name="Robert French" userId="3a2cd69823348ced" providerId="Windows Live" clId="Web-{572938CF-B92F-4FE8-A512-1F257211570C}" dt="2018-06-20T20:57:17.656" v="2" actId="1076"/>
          <ac:spMkLst>
            <pc:docMk/>
            <pc:sldMk cId="3202874505" sldId="455"/>
            <ac:spMk id="3" creationId="{990D3BBA-ED86-4950-8985-D58E21857E92}"/>
          </ac:spMkLst>
        </pc:spChg>
        <pc:picChg chg="add mod">
          <ac:chgData name="Robert French" userId="3a2cd69823348ced" providerId="Windows Live" clId="Web-{572938CF-B92F-4FE8-A512-1F257211570C}" dt="2018-06-20T20:57:46.499" v="10" actId="1076"/>
          <ac:picMkLst>
            <pc:docMk/>
            <pc:sldMk cId="3202874505" sldId="455"/>
            <ac:picMk id="4" creationId="{D9C13AB8-FB96-4EF3-A76D-AFBFF006AD54}"/>
          </ac:picMkLst>
        </pc:picChg>
      </pc:sldChg>
    </pc:docChg>
  </pc:docChgLst>
  <pc:docChgLst>
    <pc:chgData name="Robert French" userId="3a2cd69823348ced" providerId="LiveId" clId="{DFE1D510-DC40-3C44-B4DE-445962A1BB79}"/>
    <pc:docChg chg="undo custSel modSld">
      <pc:chgData name="Robert French" userId="3a2cd69823348ced" providerId="LiveId" clId="{DFE1D510-DC40-3C44-B4DE-445962A1BB79}" dt="2018-06-21T20:06:06.418" v="149" actId="20577"/>
      <pc:docMkLst>
        <pc:docMk/>
      </pc:docMkLst>
      <pc:sldChg chg="modNotesTx">
        <pc:chgData name="Robert French" userId="3a2cd69823348ced" providerId="LiveId" clId="{DFE1D510-DC40-3C44-B4DE-445962A1BB79}" dt="2018-06-21T19:43:44.820" v="146" actId="20577"/>
        <pc:sldMkLst>
          <pc:docMk/>
          <pc:sldMk cId="3063238582" sldId="398"/>
        </pc:sldMkLst>
      </pc:sldChg>
      <pc:sldChg chg="modNotesTx">
        <pc:chgData name="Robert French" userId="3a2cd69823348ced" providerId="LiveId" clId="{DFE1D510-DC40-3C44-B4DE-445962A1BB79}" dt="2018-06-21T20:06:06.418" v="149" actId="20577"/>
        <pc:sldMkLst>
          <pc:docMk/>
          <pc:sldMk cId="3533566658" sldId="414"/>
        </pc:sldMkLst>
      </pc:sldChg>
      <pc:sldChg chg="modNotesTx">
        <pc:chgData name="Robert French" userId="3a2cd69823348ced" providerId="LiveId" clId="{DFE1D510-DC40-3C44-B4DE-445962A1BB79}" dt="2018-06-21T19:37:59.225" v="104" actId="20577"/>
        <pc:sldMkLst>
          <pc:docMk/>
          <pc:sldMk cId="2738233941" sldId="437"/>
        </pc:sldMkLst>
      </pc:sldChg>
      <pc:sldChg chg="modNotesTx">
        <pc:chgData name="Robert French" userId="3a2cd69823348ced" providerId="LiveId" clId="{DFE1D510-DC40-3C44-B4DE-445962A1BB79}" dt="2018-06-21T19:36:43.654" v="100" actId="20577"/>
        <pc:sldMkLst>
          <pc:docMk/>
          <pc:sldMk cId="2838055871" sldId="451"/>
        </pc:sldMkLst>
      </pc:sldChg>
    </pc:docChg>
  </pc:docChgLst>
  <pc:docChgLst>
    <pc:chgData name="Robert French" userId="3a2cd69823348ced" providerId="LiveId" clId="{884F12AD-8311-4193-93D9-48986C7D73BD}"/>
    <pc:docChg chg="undo custSel addSld modSld sldOrd">
      <pc:chgData name="Robert French" userId="3a2cd69823348ced" providerId="LiveId" clId="{884F12AD-8311-4193-93D9-48986C7D73BD}" dt="2018-06-21T21:18:08.434" v="455" actId="113"/>
      <pc:docMkLst>
        <pc:docMk/>
      </pc:docMkLst>
      <pc:sldChg chg="modNotesTx">
        <pc:chgData name="Robert French" userId="3a2cd69823348ced" providerId="LiveId" clId="{884F12AD-8311-4193-93D9-48986C7D73BD}" dt="2018-06-19T19:45:16.120" v="166" actId="20577"/>
        <pc:sldMkLst>
          <pc:docMk/>
          <pc:sldMk cId="3838064405" sldId="260"/>
        </pc:sldMkLst>
      </pc:sldChg>
      <pc:sldChg chg="modNotesTx">
        <pc:chgData name="Robert French" userId="3a2cd69823348ced" providerId="LiveId" clId="{884F12AD-8311-4193-93D9-48986C7D73BD}" dt="2018-06-19T19:57:58.081" v="364" actId="20577"/>
        <pc:sldMkLst>
          <pc:docMk/>
          <pc:sldMk cId="449203664" sldId="267"/>
        </pc:sldMkLst>
      </pc:sldChg>
      <pc:sldChg chg="modSp">
        <pc:chgData name="Robert French" userId="3a2cd69823348ced" providerId="LiveId" clId="{884F12AD-8311-4193-93D9-48986C7D73BD}" dt="2018-06-19T19:43:19.606" v="156" actId="20577"/>
        <pc:sldMkLst>
          <pc:docMk/>
          <pc:sldMk cId="1064087438" sldId="276"/>
        </pc:sldMkLst>
        <pc:spChg chg="mod">
          <ac:chgData name="Robert French" userId="3a2cd69823348ced" providerId="LiveId" clId="{884F12AD-8311-4193-93D9-48986C7D73BD}" dt="2018-06-19T19:43:19.606" v="156" actId="20577"/>
          <ac:spMkLst>
            <pc:docMk/>
            <pc:sldMk cId="1064087438" sldId="276"/>
            <ac:spMk id="4" creationId="{FD6A0F43-439B-46AB-960D-1856C7B1BF4F}"/>
          </ac:spMkLst>
        </pc:spChg>
      </pc:sldChg>
      <pc:sldChg chg="modSp">
        <pc:chgData name="Robert French" userId="3a2cd69823348ced" providerId="LiveId" clId="{884F12AD-8311-4193-93D9-48986C7D73BD}" dt="2018-06-19T20:02:23.074" v="365" actId="20577"/>
        <pc:sldMkLst>
          <pc:docMk/>
          <pc:sldMk cId="3621777243" sldId="392"/>
        </pc:sldMkLst>
        <pc:spChg chg="mod">
          <ac:chgData name="Robert French" userId="3a2cd69823348ced" providerId="LiveId" clId="{884F12AD-8311-4193-93D9-48986C7D73BD}" dt="2018-06-19T20:02:23.074" v="365" actId="20577"/>
          <ac:spMkLst>
            <pc:docMk/>
            <pc:sldMk cId="3621777243" sldId="392"/>
            <ac:spMk id="4" creationId="{B5DFAF16-2605-43BD-ACA3-EB7D7DA5C62F}"/>
          </ac:spMkLst>
        </pc:spChg>
      </pc:sldChg>
      <pc:sldChg chg="ord">
        <pc:chgData name="Robert French" userId="3a2cd69823348ced" providerId="LiveId" clId="{884F12AD-8311-4193-93D9-48986C7D73BD}" dt="2018-06-19T20:03:48.175" v="367" actId="20577"/>
        <pc:sldMkLst>
          <pc:docMk/>
          <pc:sldMk cId="2506571081" sldId="394"/>
        </pc:sldMkLst>
      </pc:sldChg>
      <pc:sldChg chg="modNotesTx">
        <pc:chgData name="Robert French" userId="3a2cd69823348ced" providerId="LiveId" clId="{884F12AD-8311-4193-93D9-48986C7D73BD}" dt="2018-06-21T21:17:33.063" v="454" actId="20577"/>
        <pc:sldMkLst>
          <pc:docMk/>
          <pc:sldMk cId="3063238582" sldId="398"/>
        </pc:sldMkLst>
      </pc:sldChg>
      <pc:sldChg chg="modNotesTx">
        <pc:chgData name="Robert French" userId="3a2cd69823348ced" providerId="LiveId" clId="{884F12AD-8311-4193-93D9-48986C7D73BD}" dt="2018-06-21T21:18:08.434" v="455" actId="113"/>
        <pc:sldMkLst>
          <pc:docMk/>
          <pc:sldMk cId="3184529813" sldId="408"/>
        </pc:sldMkLst>
      </pc:sldChg>
      <pc:sldChg chg="modSp">
        <pc:chgData name="Robert French" userId="3a2cd69823348ced" providerId="LiveId" clId="{884F12AD-8311-4193-93D9-48986C7D73BD}" dt="2018-06-19T20:08:48.463" v="368" actId="14100"/>
        <pc:sldMkLst>
          <pc:docMk/>
          <pc:sldMk cId="1038226184" sldId="422"/>
        </pc:sldMkLst>
        <pc:picChg chg="mod">
          <ac:chgData name="Robert French" userId="3a2cd69823348ced" providerId="LiveId" clId="{884F12AD-8311-4193-93D9-48986C7D73BD}" dt="2018-06-19T20:08:48.463" v="368" actId="14100"/>
          <ac:picMkLst>
            <pc:docMk/>
            <pc:sldMk cId="1038226184" sldId="422"/>
            <ac:picMk id="2050" creationId="{0977831D-8FDB-420C-BC53-6AC67D058EE6}"/>
          </ac:picMkLst>
        </pc:picChg>
      </pc:sldChg>
      <pc:sldChg chg="modNotesTx">
        <pc:chgData name="Robert French" userId="3a2cd69823348ced" providerId="LiveId" clId="{884F12AD-8311-4193-93D9-48986C7D73BD}" dt="2018-06-19T20:10:48.640" v="453" actId="20577"/>
        <pc:sldMkLst>
          <pc:docMk/>
          <pc:sldMk cId="297816842" sldId="435"/>
        </pc:sldMkLst>
      </pc:sldChg>
      <pc:sldChg chg="modNotesTx">
        <pc:chgData name="Robert French" userId="3a2cd69823348ced" providerId="LiveId" clId="{884F12AD-8311-4193-93D9-48986C7D73BD}" dt="2018-06-19T19:33:36.940" v="60" actId="20577"/>
        <pc:sldMkLst>
          <pc:docMk/>
          <pc:sldMk cId="2738233941" sldId="437"/>
        </pc:sldMkLst>
      </pc:sldChg>
      <pc:sldChg chg="modNotesTx">
        <pc:chgData name="Robert French" userId="3a2cd69823348ced" providerId="LiveId" clId="{884F12AD-8311-4193-93D9-48986C7D73BD}" dt="2018-06-19T19:24:43.571" v="4" actId="5793"/>
        <pc:sldMkLst>
          <pc:docMk/>
          <pc:sldMk cId="3150158514" sldId="439"/>
        </pc:sldMkLst>
      </pc:sldChg>
      <pc:sldChg chg="addSp delSp modSp add mod setBg modNotesTx">
        <pc:chgData name="Robert French" userId="3a2cd69823348ced" providerId="LiveId" clId="{884F12AD-8311-4193-93D9-48986C7D73BD}" dt="2018-06-19T19:53:53.869" v="344" actId="20577"/>
        <pc:sldMkLst>
          <pc:docMk/>
          <pc:sldMk cId="2114436105" sldId="454"/>
        </pc:sldMkLst>
        <pc:spChg chg="del">
          <ac:chgData name="Robert French" userId="3a2cd69823348ced" providerId="LiveId" clId="{884F12AD-8311-4193-93D9-48986C7D73BD}" dt="2018-06-19T19:51:21.260" v="169" actId="478"/>
          <ac:spMkLst>
            <pc:docMk/>
            <pc:sldMk cId="2114436105" sldId="454"/>
            <ac:spMk id="2" creationId="{08C33BDB-0DFC-47C4-BE30-29F848152CE6}"/>
          </ac:spMkLst>
        </pc:spChg>
        <pc:spChg chg="del">
          <ac:chgData name="Robert French" userId="3a2cd69823348ced" providerId="LiveId" clId="{884F12AD-8311-4193-93D9-48986C7D73BD}" dt="2018-06-19T19:51:16.559" v="168" actId="478"/>
          <ac:spMkLst>
            <pc:docMk/>
            <pc:sldMk cId="2114436105" sldId="454"/>
            <ac:spMk id="3" creationId="{F99E3D7D-82AE-4323-B7E3-A0EE3E577AFC}"/>
          </ac:spMkLst>
        </pc:spChg>
        <pc:spChg chg="add">
          <ac:chgData name="Robert French" userId="3a2cd69823348ced" providerId="LiveId" clId="{884F12AD-8311-4193-93D9-48986C7D73BD}" dt="2018-06-19T19:52:36.655" v="171" actId="26606"/>
          <ac:spMkLst>
            <pc:docMk/>
            <pc:sldMk cId="2114436105" sldId="454"/>
            <ac:spMk id="71" creationId="{32BC26D8-82FB-445E-AA49-62A77D7C1EE0}"/>
          </ac:spMkLst>
        </pc:spChg>
        <pc:spChg chg="add">
          <ac:chgData name="Robert French" userId="3a2cd69823348ced" providerId="LiveId" clId="{884F12AD-8311-4193-93D9-48986C7D73BD}" dt="2018-06-19T19:52:36.655" v="171" actId="26606"/>
          <ac:spMkLst>
            <pc:docMk/>
            <pc:sldMk cId="2114436105" sldId="454"/>
            <ac:spMk id="73" creationId="{CB44330D-EA18-4254-AA95-EB49948539B8}"/>
          </ac:spMkLst>
        </pc:spChg>
        <pc:picChg chg="add mod">
          <ac:chgData name="Robert French" userId="3a2cd69823348ced" providerId="LiveId" clId="{884F12AD-8311-4193-93D9-48986C7D73BD}" dt="2018-06-19T19:52:36.655" v="171" actId="26606"/>
          <ac:picMkLst>
            <pc:docMk/>
            <pc:sldMk cId="2114436105" sldId="454"/>
            <ac:picMk id="1026" creationId="{60B10316-ABFC-4423-BBAA-B7EF2445C4B0}"/>
          </ac:picMkLst>
        </pc:picChg>
      </pc:sldChg>
    </pc:docChg>
  </pc:docChgLst>
  <pc:docChgLst>
    <pc:chgData name="Robert French" userId="3a2cd69823348ced" providerId="LiveId" clId="{E0D2379B-03AC-4FA5-8BE3-9EE6EB9490B8}"/>
    <pc:docChg chg="custSel delSld modSld modSection modNotesMaster">
      <pc:chgData name="Robert French" userId="3a2cd69823348ced" providerId="LiveId" clId="{E0D2379B-03AC-4FA5-8BE3-9EE6EB9490B8}" dt="2018-06-20T21:09:25.499" v="389"/>
      <pc:docMkLst>
        <pc:docMk/>
      </pc:docMkLst>
      <pc:sldChg chg="modNotes">
        <pc:chgData name="Robert French" userId="3a2cd69823348ced" providerId="LiveId" clId="{E0D2379B-03AC-4FA5-8BE3-9EE6EB9490B8}" dt="2018-06-20T21:09:25.499" v="389"/>
        <pc:sldMkLst>
          <pc:docMk/>
          <pc:sldMk cId="1404474761" sldId="257"/>
        </pc:sldMkLst>
      </pc:sldChg>
      <pc:sldChg chg="modNotesTx">
        <pc:chgData name="Robert French" userId="3a2cd69823348ced" providerId="LiveId" clId="{E0D2379B-03AC-4FA5-8BE3-9EE6EB9490B8}" dt="2018-06-19T19:12:56.882" v="384" actId="20577"/>
        <pc:sldMkLst>
          <pc:docMk/>
          <pc:sldMk cId="3669823058" sldId="282"/>
        </pc:sldMkLst>
      </pc:sldChg>
      <pc:sldChg chg="modNotesTx">
        <pc:chgData name="Robert French" userId="3a2cd69823348ced" providerId="LiveId" clId="{E0D2379B-03AC-4FA5-8BE3-9EE6EB9490B8}" dt="2018-06-19T19:10:37.088" v="299" actId="207"/>
        <pc:sldMkLst>
          <pc:docMk/>
          <pc:sldMk cId="187890444" sldId="323"/>
        </pc:sldMkLst>
      </pc:sldChg>
      <pc:sldChg chg="modNotesTx">
        <pc:chgData name="Robert French" userId="3a2cd69823348ced" providerId="LiveId" clId="{E0D2379B-03AC-4FA5-8BE3-9EE6EB9490B8}" dt="2018-06-19T19:13:21.006" v="386" actId="20577"/>
        <pc:sldMkLst>
          <pc:docMk/>
          <pc:sldMk cId="3744628442" sldId="348"/>
        </pc:sldMkLst>
      </pc:sldChg>
      <pc:sldChg chg="modNotes">
        <pc:chgData name="Robert French" userId="3a2cd69823348ced" providerId="LiveId" clId="{E0D2379B-03AC-4FA5-8BE3-9EE6EB9490B8}" dt="2018-06-20T21:09:25.499" v="389"/>
        <pc:sldMkLst>
          <pc:docMk/>
          <pc:sldMk cId="2536210630" sldId="383"/>
        </pc:sldMkLst>
      </pc:sldChg>
      <pc:sldChg chg="modNotes">
        <pc:chgData name="Robert French" userId="3a2cd69823348ced" providerId="LiveId" clId="{E0D2379B-03AC-4FA5-8BE3-9EE6EB9490B8}" dt="2018-06-20T21:09:25.499" v="389"/>
        <pc:sldMkLst>
          <pc:docMk/>
          <pc:sldMk cId="3443766183" sldId="385"/>
        </pc:sldMkLst>
      </pc:sldChg>
      <pc:sldChg chg="modNotesTx">
        <pc:chgData name="Robert French" userId="3a2cd69823348ced" providerId="LiveId" clId="{E0D2379B-03AC-4FA5-8BE3-9EE6EB9490B8}" dt="2018-06-19T19:12:45.802" v="382" actId="20577"/>
        <pc:sldMkLst>
          <pc:docMk/>
          <pc:sldMk cId="835685447" sldId="388"/>
        </pc:sldMkLst>
      </pc:sldChg>
      <pc:sldChg chg="modNotesTx">
        <pc:chgData name="Robert French" userId="3a2cd69823348ced" providerId="LiveId" clId="{E0D2379B-03AC-4FA5-8BE3-9EE6EB9490B8}" dt="2018-06-19T19:12:34.337" v="380" actId="20577"/>
        <pc:sldMkLst>
          <pc:docMk/>
          <pc:sldMk cId="3184529813" sldId="408"/>
        </pc:sldMkLst>
      </pc:sldChg>
      <pc:sldChg chg="modNotesTx">
        <pc:chgData name="Robert French" userId="3a2cd69823348ced" providerId="LiveId" clId="{E0D2379B-03AC-4FA5-8BE3-9EE6EB9490B8}" dt="2018-06-19T19:09:21.625" v="248" actId="20577"/>
        <pc:sldMkLst>
          <pc:docMk/>
          <pc:sldMk cId="3150158514" sldId="439"/>
        </pc:sldMkLst>
      </pc:sldChg>
      <pc:sldChg chg="modNotesTx">
        <pc:chgData name="Robert French" userId="3a2cd69823348ced" providerId="LiveId" clId="{E0D2379B-03AC-4FA5-8BE3-9EE6EB9490B8}" dt="2018-06-19T19:11:06.425" v="315" actId="255"/>
        <pc:sldMkLst>
          <pc:docMk/>
          <pc:sldMk cId="3969662814" sldId="4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vl1pPr>
          </a:lstStyle>
          <a:p>
            <a:fld id="{EA7685D5-0A3F-42D0-AD88-90CACEB78F2D}" type="datetimeFigureOut">
              <a:rPr lang="en-GB" smtClean="0"/>
              <a:t>21/06/2018</a:t>
            </a:fld>
            <a:endParaRPr lang="en-GB"/>
          </a:p>
        </p:txBody>
      </p:sp>
      <p:sp>
        <p:nvSpPr>
          <p:cNvPr id="4" name="Slide Image Placehold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EB25AA68-9307-41A1-A8B8-3841567B6A8A}" type="slidenum">
              <a:rPr lang="en-GB" smtClean="0"/>
              <a:t>‹#›</a:t>
            </a:fld>
            <a:endParaRPr lang="en-GB"/>
          </a:p>
        </p:txBody>
      </p:sp>
    </p:spTree>
    <p:extLst>
      <p:ext uri="{BB962C8B-B14F-4D97-AF65-F5344CB8AC3E}">
        <p14:creationId xmlns:p14="http://schemas.microsoft.com/office/powerpoint/2010/main" val="340586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amazon.com/The-Power-Body-Language-Encounter/dp/1416561099?tag=bisafetynet-20"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www.businessinsider.com/worst-body-language-mistakes-job-seekers-make-2015-12?utm_source=msn.com&amp;utm_medium=referral&amp;utm_content=msn-slideshow&amp;utm_campaign=bodyurl"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 as people skills, relationship skills</a:t>
            </a:r>
          </a:p>
          <a:p>
            <a:r>
              <a:rPr lang="en-GB" dirty="0"/>
              <a:t>Personal skills not hard technical skills like writing queries or creating database</a:t>
            </a:r>
          </a:p>
          <a:p>
            <a:r>
              <a:rPr lang="en-GB" dirty="0"/>
              <a:t>Its Working with those soft squidgy things that do not fit into databases</a:t>
            </a:r>
          </a:p>
          <a:p>
            <a:r>
              <a:rPr lang="en-GB" dirty="0"/>
              <a:t>Believe me I’ve tried already !</a:t>
            </a:r>
          </a:p>
        </p:txBody>
      </p:sp>
      <p:sp>
        <p:nvSpPr>
          <p:cNvPr id="4" name="Slide Number Placeholder 3"/>
          <p:cNvSpPr>
            <a:spLocks noGrp="1"/>
          </p:cNvSpPr>
          <p:nvPr>
            <p:ph type="sldNum" sz="quarter" idx="10"/>
          </p:nvPr>
        </p:nvSpPr>
        <p:spPr/>
        <p:txBody>
          <a:bodyPr/>
          <a:lstStyle/>
          <a:p>
            <a:fld id="{EB25AA68-9307-41A1-A8B8-3841567B6A8A}" type="slidenum">
              <a:rPr lang="en-GB" smtClean="0"/>
              <a:t>2</a:t>
            </a:fld>
            <a:endParaRPr lang="en-GB"/>
          </a:p>
        </p:txBody>
      </p:sp>
    </p:spTree>
    <p:extLst>
      <p:ext uri="{BB962C8B-B14F-4D97-AF65-F5344CB8AC3E}">
        <p14:creationId xmlns:p14="http://schemas.microsoft.com/office/powerpoint/2010/main" val="3495410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Mind your language – what we say and how we say it</a:t>
            </a:r>
          </a:p>
        </p:txBody>
      </p:sp>
      <p:sp>
        <p:nvSpPr>
          <p:cNvPr id="4" name="Slide Number Placeholder 3"/>
          <p:cNvSpPr>
            <a:spLocks noGrp="1"/>
          </p:cNvSpPr>
          <p:nvPr>
            <p:ph type="sldNum" sz="quarter" idx="10"/>
          </p:nvPr>
        </p:nvSpPr>
        <p:spPr/>
        <p:txBody>
          <a:bodyPr/>
          <a:lstStyle/>
          <a:p>
            <a:fld id="{EB25AA68-9307-41A1-A8B8-3841567B6A8A}" type="slidenum">
              <a:rPr lang="en-GB" smtClean="0"/>
              <a:t>13</a:t>
            </a:fld>
            <a:endParaRPr lang="en-GB"/>
          </a:p>
        </p:txBody>
      </p:sp>
    </p:spTree>
    <p:extLst>
      <p:ext uri="{BB962C8B-B14F-4D97-AF65-F5344CB8AC3E}">
        <p14:creationId xmlns:p14="http://schemas.microsoft.com/office/powerpoint/2010/main" val="191955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you prepared to learn</a:t>
            </a:r>
          </a:p>
          <a:p>
            <a:r>
              <a:rPr lang="en-GB" dirty="0"/>
              <a:t>Marcin story of showing me the edit top 200 rows trick</a:t>
            </a:r>
          </a:p>
          <a:p>
            <a:r>
              <a:rPr lang="en-GB" dirty="0"/>
              <a:t>The best teachers I have met are the ones who are open to learning</a:t>
            </a:r>
          </a:p>
          <a:p>
            <a:r>
              <a:rPr lang="en-GB" dirty="0"/>
              <a:t>They do not say “I know it all” – they are approachable!!!!!!</a:t>
            </a:r>
          </a:p>
        </p:txBody>
      </p:sp>
      <p:sp>
        <p:nvSpPr>
          <p:cNvPr id="4" name="Slide Number Placeholder 3"/>
          <p:cNvSpPr>
            <a:spLocks noGrp="1"/>
          </p:cNvSpPr>
          <p:nvPr>
            <p:ph type="sldNum" sz="quarter" idx="10"/>
          </p:nvPr>
        </p:nvSpPr>
        <p:spPr/>
        <p:txBody>
          <a:bodyPr/>
          <a:lstStyle/>
          <a:p>
            <a:fld id="{64ED7AFC-7C73-4DC9-BDE1-39855FF142F6}" type="slidenum">
              <a:rPr lang="en-GB" smtClean="0"/>
              <a:t>121</a:t>
            </a:fld>
            <a:endParaRPr lang="en-GB"/>
          </a:p>
        </p:txBody>
      </p:sp>
    </p:spTree>
    <p:extLst>
      <p:ext uri="{BB962C8B-B14F-4D97-AF65-F5344CB8AC3E}">
        <p14:creationId xmlns:p14="http://schemas.microsoft.com/office/powerpoint/2010/main" val="8582292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my current company recognised lack of </a:t>
            </a:r>
            <a:r>
              <a:rPr lang="en-GB" dirty="0" err="1"/>
              <a:t>sql</a:t>
            </a:r>
            <a:r>
              <a:rPr lang="en-GB" dirty="0"/>
              <a:t> skills, based on questions and interactions</a:t>
            </a:r>
          </a:p>
          <a:p>
            <a:r>
              <a:rPr lang="en-GB" dirty="0"/>
              <a:t>So volunteered to do a training course on SQL</a:t>
            </a:r>
          </a:p>
          <a:p>
            <a:r>
              <a:rPr lang="en-GB" dirty="0"/>
              <a:t>SCARY !!!!!!</a:t>
            </a:r>
          </a:p>
          <a:p>
            <a:r>
              <a:rPr lang="en-GB" dirty="0"/>
              <a:t>The upside is I have learned FAR more than my fellow colleagues</a:t>
            </a:r>
          </a:p>
          <a:p>
            <a:endParaRPr lang="en-GB" dirty="0"/>
          </a:p>
          <a:p>
            <a:r>
              <a:rPr lang="en-GB" b="1" dirty="0"/>
              <a:t>47 MINS</a:t>
            </a:r>
          </a:p>
        </p:txBody>
      </p:sp>
      <p:sp>
        <p:nvSpPr>
          <p:cNvPr id="4" name="Slide Number Placeholder 3"/>
          <p:cNvSpPr>
            <a:spLocks noGrp="1"/>
          </p:cNvSpPr>
          <p:nvPr>
            <p:ph type="sldNum" sz="quarter" idx="10"/>
          </p:nvPr>
        </p:nvSpPr>
        <p:spPr/>
        <p:txBody>
          <a:bodyPr/>
          <a:lstStyle/>
          <a:p>
            <a:fld id="{64ED7AFC-7C73-4DC9-BDE1-39855FF142F6}" type="slidenum">
              <a:rPr lang="en-GB" smtClean="0"/>
              <a:t>122</a:t>
            </a:fld>
            <a:endParaRPr lang="en-GB"/>
          </a:p>
        </p:txBody>
      </p:sp>
    </p:spTree>
    <p:extLst>
      <p:ext uri="{BB962C8B-B14F-4D97-AF65-F5344CB8AC3E}">
        <p14:creationId xmlns:p14="http://schemas.microsoft.com/office/powerpoint/2010/main" val="28975786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off defining it</a:t>
            </a:r>
          </a:p>
          <a:p>
            <a:r>
              <a:rPr lang="en-GB" dirty="0"/>
              <a:t>We all know when we hear one, or even better when we get one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124</a:t>
            </a:fld>
            <a:endParaRPr lang="en-GB"/>
          </a:p>
        </p:txBody>
      </p:sp>
    </p:spTree>
    <p:extLst>
      <p:ext uri="{BB962C8B-B14F-4D97-AF65-F5344CB8AC3E}">
        <p14:creationId xmlns:p14="http://schemas.microsoft.com/office/powerpoint/2010/main" val="15313338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fair question</a:t>
            </a:r>
          </a:p>
          <a:p>
            <a:r>
              <a:rPr lang="en-GB" dirty="0"/>
              <a:t>There is no reason why we should do something unless we know what getting out it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125</a:t>
            </a:fld>
            <a:endParaRPr lang="en-GB"/>
          </a:p>
        </p:txBody>
      </p:sp>
    </p:spTree>
    <p:extLst>
      <p:ext uri="{BB962C8B-B14F-4D97-AF65-F5344CB8AC3E}">
        <p14:creationId xmlns:p14="http://schemas.microsoft.com/office/powerpoint/2010/main" val="6735348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compliments for others</a:t>
            </a:r>
          </a:p>
        </p:txBody>
      </p:sp>
      <p:sp>
        <p:nvSpPr>
          <p:cNvPr id="4" name="Slide Number Placeholder 3"/>
          <p:cNvSpPr>
            <a:spLocks noGrp="1"/>
          </p:cNvSpPr>
          <p:nvPr>
            <p:ph type="sldNum" sz="quarter" idx="10"/>
          </p:nvPr>
        </p:nvSpPr>
        <p:spPr/>
        <p:txBody>
          <a:bodyPr/>
          <a:lstStyle/>
          <a:p>
            <a:fld id="{64ED7AFC-7C73-4DC9-BDE1-39855FF142F6}" type="slidenum">
              <a:rPr lang="en-GB" smtClean="0"/>
              <a:t>127</a:t>
            </a:fld>
            <a:endParaRPr lang="en-GB"/>
          </a:p>
        </p:txBody>
      </p:sp>
    </p:spTree>
    <p:extLst>
      <p:ext uri="{BB962C8B-B14F-4D97-AF65-F5344CB8AC3E}">
        <p14:creationId xmlns:p14="http://schemas.microsoft.com/office/powerpoint/2010/main" val="36822366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put focus on other person</a:t>
            </a:r>
          </a:p>
          <a:p>
            <a:r>
              <a:rPr lang="en-GB" dirty="0"/>
              <a:t>Not on your person giving the compliment</a:t>
            </a:r>
          </a:p>
          <a:p>
            <a:r>
              <a:rPr lang="en-GB" dirty="0"/>
              <a:t>Question – who are people most interested in?</a:t>
            </a:r>
          </a:p>
          <a:p>
            <a:r>
              <a:rPr lang="en-GB" dirty="0"/>
              <a:t>Answer – themselves !!!</a:t>
            </a:r>
          </a:p>
          <a:p>
            <a:r>
              <a:rPr lang="en-GB" dirty="0"/>
              <a:t>No convicted – who do think is usual right in an argument ?</a:t>
            </a:r>
          </a:p>
          <a:p>
            <a:r>
              <a:rPr lang="en-GB" dirty="0"/>
              <a:t>Who’s opinion matters the most in a conversation ?</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128</a:t>
            </a:fld>
            <a:endParaRPr lang="en-GB"/>
          </a:p>
        </p:txBody>
      </p:sp>
    </p:spTree>
    <p:extLst>
      <p:ext uri="{BB962C8B-B14F-4D97-AF65-F5344CB8AC3E}">
        <p14:creationId xmlns:p14="http://schemas.microsoft.com/office/powerpoint/2010/main" val="26113306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 can boost peoples </a:t>
            </a:r>
            <a:r>
              <a:rPr lang="en-GB"/>
              <a:t>self  </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129</a:t>
            </a:fld>
            <a:endParaRPr lang="en-GB"/>
          </a:p>
        </p:txBody>
      </p:sp>
    </p:spTree>
    <p:extLst>
      <p:ext uri="{BB962C8B-B14F-4D97-AF65-F5344CB8AC3E}">
        <p14:creationId xmlns:p14="http://schemas.microsoft.com/office/powerpoint/2010/main" val="8429010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giver of compliments you </a:t>
            </a:r>
            <a:r>
              <a:rPr lang="en-GB"/>
              <a:t>are seen </a:t>
            </a:r>
            <a:r>
              <a:rPr lang="en-GB" dirty="0"/>
              <a:t>by other people in a very different light</a:t>
            </a:r>
          </a:p>
          <a:p>
            <a:r>
              <a:rPr lang="en-GB" dirty="0"/>
              <a:t>That Is a much more positive light</a:t>
            </a:r>
          </a:p>
        </p:txBody>
      </p:sp>
      <p:sp>
        <p:nvSpPr>
          <p:cNvPr id="4" name="Slide Number Placeholder 3"/>
          <p:cNvSpPr>
            <a:spLocks noGrp="1"/>
          </p:cNvSpPr>
          <p:nvPr>
            <p:ph type="sldNum" sz="quarter" idx="10"/>
          </p:nvPr>
        </p:nvSpPr>
        <p:spPr/>
        <p:txBody>
          <a:bodyPr/>
          <a:lstStyle/>
          <a:p>
            <a:fld id="{64ED7AFC-7C73-4DC9-BDE1-39855FF142F6}" type="slidenum">
              <a:rPr lang="en-GB" smtClean="0"/>
              <a:t>130</a:t>
            </a:fld>
            <a:endParaRPr lang="en-GB"/>
          </a:p>
        </p:txBody>
      </p:sp>
    </p:spTree>
    <p:extLst>
      <p:ext uri="{BB962C8B-B14F-4D97-AF65-F5344CB8AC3E}">
        <p14:creationId xmlns:p14="http://schemas.microsoft.com/office/powerpoint/2010/main" val="16759689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people do not believe me yet?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131</a:t>
            </a:fld>
            <a:endParaRPr lang="en-GB"/>
          </a:p>
        </p:txBody>
      </p:sp>
    </p:spTree>
    <p:extLst>
      <p:ext uri="{BB962C8B-B14F-4D97-AF65-F5344CB8AC3E}">
        <p14:creationId xmlns:p14="http://schemas.microsoft.com/office/powerpoint/2010/main" val="20159053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a compliment you received</a:t>
            </a:r>
          </a:p>
          <a:p>
            <a:r>
              <a:rPr lang="en-GB" dirty="0"/>
              <a:t>How did it make you feel?</a:t>
            </a:r>
          </a:p>
          <a:p>
            <a:r>
              <a:rPr lang="en-GB" dirty="0"/>
              <a:t>How did feel for the next couple of minutes / hour/ day</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132</a:t>
            </a:fld>
            <a:endParaRPr lang="en-GB"/>
          </a:p>
        </p:txBody>
      </p:sp>
    </p:spTree>
    <p:extLst>
      <p:ext uri="{BB962C8B-B14F-4D97-AF65-F5344CB8AC3E}">
        <p14:creationId xmlns:p14="http://schemas.microsoft.com/office/powerpoint/2010/main" val="300417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Listening</a:t>
            </a:r>
          </a:p>
        </p:txBody>
      </p:sp>
      <p:sp>
        <p:nvSpPr>
          <p:cNvPr id="4" name="Slide Number Placeholder 3"/>
          <p:cNvSpPr>
            <a:spLocks noGrp="1"/>
          </p:cNvSpPr>
          <p:nvPr>
            <p:ph type="sldNum" sz="quarter" idx="10"/>
          </p:nvPr>
        </p:nvSpPr>
        <p:spPr/>
        <p:txBody>
          <a:bodyPr/>
          <a:lstStyle/>
          <a:p>
            <a:fld id="{EB25AA68-9307-41A1-A8B8-3841567B6A8A}" type="slidenum">
              <a:rPr lang="en-GB" smtClean="0"/>
              <a:t>14</a:t>
            </a:fld>
            <a:endParaRPr lang="en-GB"/>
          </a:p>
        </p:txBody>
      </p:sp>
    </p:spTree>
    <p:extLst>
      <p:ext uri="{BB962C8B-B14F-4D97-AF65-F5344CB8AC3E}">
        <p14:creationId xmlns:p14="http://schemas.microsoft.com/office/powerpoint/2010/main" val="25759982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and can make a difference to how you feel</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133</a:t>
            </a:fld>
            <a:endParaRPr lang="en-GB"/>
          </a:p>
        </p:txBody>
      </p:sp>
    </p:spTree>
    <p:extLst>
      <p:ext uri="{BB962C8B-B14F-4D97-AF65-F5344CB8AC3E}">
        <p14:creationId xmlns:p14="http://schemas.microsoft.com/office/powerpoint/2010/main" val="2125687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I’ve told you why you should do it</a:t>
            </a:r>
          </a:p>
          <a:p>
            <a:r>
              <a:rPr lang="en-GB" dirty="0"/>
              <a:t>Let me talk about some of things I do</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134</a:t>
            </a:fld>
            <a:endParaRPr lang="en-GB"/>
          </a:p>
        </p:txBody>
      </p:sp>
    </p:spTree>
    <p:extLst>
      <p:ext uri="{BB962C8B-B14F-4D97-AF65-F5344CB8AC3E}">
        <p14:creationId xmlns:p14="http://schemas.microsoft.com/office/powerpoint/2010/main" val="4892519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not to give </a:t>
            </a:r>
            <a:r>
              <a:rPr lang="en-GB" dirty="0" err="1"/>
              <a:t>compliements</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135</a:t>
            </a:fld>
            <a:endParaRPr lang="en-GB"/>
          </a:p>
        </p:txBody>
      </p:sp>
    </p:spTree>
    <p:extLst>
      <p:ext uri="{BB962C8B-B14F-4D97-AF65-F5344CB8AC3E}">
        <p14:creationId xmlns:p14="http://schemas.microsoft.com/office/powerpoint/2010/main" val="3473991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thing to think about before giving a compliment would you free ok giving same compliment to your Grandfather or Grandmother</a:t>
            </a:r>
          </a:p>
          <a:p>
            <a:r>
              <a:rPr lang="en-GB" dirty="0"/>
              <a:t>If not then chances are its probably not a good idea</a:t>
            </a:r>
          </a:p>
          <a:p>
            <a:r>
              <a:rPr lang="en-GB" dirty="0"/>
              <a:t>If in doubt do not do it</a:t>
            </a:r>
          </a:p>
        </p:txBody>
      </p:sp>
      <p:sp>
        <p:nvSpPr>
          <p:cNvPr id="4" name="Slide Number Placeholder 3"/>
          <p:cNvSpPr>
            <a:spLocks noGrp="1"/>
          </p:cNvSpPr>
          <p:nvPr>
            <p:ph type="sldNum" sz="quarter" idx="10"/>
          </p:nvPr>
        </p:nvSpPr>
        <p:spPr/>
        <p:txBody>
          <a:bodyPr/>
          <a:lstStyle/>
          <a:p>
            <a:fld id="{64ED7AFC-7C73-4DC9-BDE1-39855FF142F6}" type="slidenum">
              <a:rPr lang="en-GB" smtClean="0"/>
              <a:t>136</a:t>
            </a:fld>
            <a:endParaRPr lang="en-GB"/>
          </a:p>
        </p:txBody>
      </p:sp>
    </p:spTree>
    <p:extLst>
      <p:ext uri="{BB962C8B-B14F-4D97-AF65-F5344CB8AC3E}">
        <p14:creationId xmlns:p14="http://schemas.microsoft.com/office/powerpoint/2010/main" val="35159911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appropriate I will make eye contact and smile at someone when I give a compliment</a:t>
            </a:r>
          </a:p>
          <a:p>
            <a:pPr marL="228600" indent="-228600">
              <a:buAutoNum type="arabicParenR"/>
            </a:pPr>
            <a:r>
              <a:rPr lang="en-GB" dirty="0"/>
              <a:t>They know its directed a them</a:t>
            </a:r>
          </a:p>
          <a:p>
            <a:pPr marL="0" indent="0">
              <a:buNone/>
            </a:pPr>
            <a:r>
              <a:rPr lang="en-GB" dirty="0"/>
              <a:t>2) My focus is on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139</a:t>
            </a:fld>
            <a:endParaRPr lang="en-GB"/>
          </a:p>
        </p:txBody>
      </p:sp>
    </p:spTree>
    <p:extLst>
      <p:ext uri="{BB962C8B-B14F-4D97-AF65-F5344CB8AC3E}">
        <p14:creationId xmlns:p14="http://schemas.microsoft.com/office/powerpoint/2010/main" val="27124349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specific with the compliment not general</a:t>
            </a:r>
          </a:p>
          <a:p>
            <a:r>
              <a:rPr lang="en-GB" dirty="0"/>
              <a:t>Not “you look nice” </a:t>
            </a:r>
          </a:p>
          <a:p>
            <a:r>
              <a:rPr lang="en-GB" dirty="0"/>
              <a:t>Compliment something they have rather than physical appearance unless you other half which is very different</a:t>
            </a:r>
          </a:p>
          <a:p>
            <a:r>
              <a:rPr lang="en-GB" dirty="0"/>
              <a:t>Did they complete a physical task ?</a:t>
            </a:r>
          </a:p>
          <a:p>
            <a:r>
              <a:rPr lang="en-GB" dirty="0"/>
              <a:t>Did they do something well </a:t>
            </a:r>
            <a:r>
              <a:rPr lang="en-GB" dirty="0" err="1"/>
              <a:t>eg</a:t>
            </a:r>
            <a:r>
              <a:rPr lang="en-GB" dirty="0"/>
              <a:t> tackling a difficult technical challenging </a:t>
            </a:r>
          </a:p>
        </p:txBody>
      </p:sp>
      <p:sp>
        <p:nvSpPr>
          <p:cNvPr id="4" name="Slide Number Placeholder 3"/>
          <p:cNvSpPr>
            <a:spLocks noGrp="1"/>
          </p:cNvSpPr>
          <p:nvPr>
            <p:ph type="sldNum" sz="quarter" idx="10"/>
          </p:nvPr>
        </p:nvSpPr>
        <p:spPr/>
        <p:txBody>
          <a:bodyPr/>
          <a:lstStyle/>
          <a:p>
            <a:fld id="{64ED7AFC-7C73-4DC9-BDE1-39855FF142F6}" type="slidenum">
              <a:rPr lang="en-GB" smtClean="0"/>
              <a:t>140</a:t>
            </a:fld>
            <a:endParaRPr lang="en-GB"/>
          </a:p>
        </p:txBody>
      </p:sp>
    </p:spTree>
    <p:extLst>
      <p:ext uri="{BB962C8B-B14F-4D97-AF65-F5344CB8AC3E}">
        <p14:creationId xmlns:p14="http://schemas.microsoft.com/office/powerpoint/2010/main" val="26610189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see something that you feel should be complemented </a:t>
            </a:r>
          </a:p>
          <a:p>
            <a:r>
              <a:rPr lang="en-GB" dirty="0"/>
              <a:t>Do not wait make the complement</a:t>
            </a:r>
          </a:p>
        </p:txBody>
      </p:sp>
      <p:sp>
        <p:nvSpPr>
          <p:cNvPr id="4" name="Slide Number Placeholder 3"/>
          <p:cNvSpPr>
            <a:spLocks noGrp="1"/>
          </p:cNvSpPr>
          <p:nvPr>
            <p:ph type="sldNum" sz="quarter" idx="10"/>
          </p:nvPr>
        </p:nvSpPr>
        <p:spPr/>
        <p:txBody>
          <a:bodyPr/>
          <a:lstStyle/>
          <a:p>
            <a:fld id="{64ED7AFC-7C73-4DC9-BDE1-39855FF142F6}" type="slidenum">
              <a:rPr lang="en-GB" smtClean="0"/>
              <a:t>141</a:t>
            </a:fld>
            <a:endParaRPr lang="en-GB"/>
          </a:p>
        </p:txBody>
      </p:sp>
    </p:spTree>
    <p:extLst>
      <p:ext uri="{BB962C8B-B14F-4D97-AF65-F5344CB8AC3E}">
        <p14:creationId xmlns:p14="http://schemas.microsoft.com/office/powerpoint/2010/main" val="1041232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peoples name, especially if you do not know them</a:t>
            </a:r>
          </a:p>
          <a:p>
            <a:r>
              <a:rPr lang="en-GB" dirty="0"/>
              <a:t>Peoples names are very powerful your compliment is directed at THEM</a:t>
            </a:r>
          </a:p>
        </p:txBody>
      </p:sp>
      <p:sp>
        <p:nvSpPr>
          <p:cNvPr id="4" name="Slide Number Placeholder 3"/>
          <p:cNvSpPr>
            <a:spLocks noGrp="1"/>
          </p:cNvSpPr>
          <p:nvPr>
            <p:ph type="sldNum" sz="quarter" idx="10"/>
          </p:nvPr>
        </p:nvSpPr>
        <p:spPr/>
        <p:txBody>
          <a:bodyPr/>
          <a:lstStyle/>
          <a:p>
            <a:fld id="{64ED7AFC-7C73-4DC9-BDE1-39855FF142F6}" type="slidenum">
              <a:rPr lang="en-GB" smtClean="0"/>
              <a:t>142</a:t>
            </a:fld>
            <a:endParaRPr lang="en-GB"/>
          </a:p>
        </p:txBody>
      </p:sp>
    </p:spTree>
    <p:extLst>
      <p:ext uri="{BB962C8B-B14F-4D97-AF65-F5344CB8AC3E}">
        <p14:creationId xmlns:p14="http://schemas.microsoft.com/office/powerpoint/2010/main" val="2533117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143</a:t>
            </a:fld>
            <a:endParaRPr lang="en-GB"/>
          </a:p>
        </p:txBody>
      </p:sp>
    </p:spTree>
    <p:extLst>
      <p:ext uri="{BB962C8B-B14F-4D97-AF65-F5344CB8AC3E}">
        <p14:creationId xmlns:p14="http://schemas.microsoft.com/office/powerpoint/2010/main" val="31167512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on the look out for things to compliment </a:t>
            </a:r>
          </a:p>
          <a:p>
            <a:r>
              <a:rPr lang="en-GB" dirty="0"/>
              <a:t>The more you look for them the easier it is to find them</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144</a:t>
            </a:fld>
            <a:endParaRPr lang="en-GB"/>
          </a:p>
        </p:txBody>
      </p:sp>
    </p:spTree>
    <p:extLst>
      <p:ext uri="{BB962C8B-B14F-4D97-AF65-F5344CB8AC3E}">
        <p14:creationId xmlns:p14="http://schemas.microsoft.com/office/powerpoint/2010/main" val="292985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 it on – knowledge transfer</a:t>
            </a:r>
          </a:p>
        </p:txBody>
      </p:sp>
      <p:sp>
        <p:nvSpPr>
          <p:cNvPr id="4" name="Slide Number Placeholder 3"/>
          <p:cNvSpPr>
            <a:spLocks noGrp="1"/>
          </p:cNvSpPr>
          <p:nvPr>
            <p:ph type="sldNum" sz="quarter" idx="10"/>
          </p:nvPr>
        </p:nvSpPr>
        <p:spPr/>
        <p:txBody>
          <a:bodyPr/>
          <a:lstStyle/>
          <a:p>
            <a:fld id="{EB25AA68-9307-41A1-A8B8-3841567B6A8A}" type="slidenum">
              <a:rPr lang="en-GB" smtClean="0"/>
              <a:t>15</a:t>
            </a:fld>
            <a:endParaRPr lang="en-GB"/>
          </a:p>
        </p:txBody>
      </p:sp>
    </p:spTree>
    <p:extLst>
      <p:ext uri="{BB962C8B-B14F-4D97-AF65-F5344CB8AC3E}">
        <p14:creationId xmlns:p14="http://schemas.microsoft.com/office/powerpoint/2010/main" val="2086290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heard a compliment 2</a:t>
            </a:r>
            <a:r>
              <a:rPr lang="en-GB" baseline="30000" dirty="0"/>
              <a:t>nd</a:t>
            </a:r>
            <a:r>
              <a:rPr lang="en-GB" dirty="0"/>
              <a:t> hand </a:t>
            </a:r>
          </a:p>
          <a:p>
            <a:r>
              <a:rPr lang="en-GB" dirty="0"/>
              <a:t>PASS IT ON, you get the credit and the recipient feels good</a:t>
            </a:r>
          </a:p>
          <a:p>
            <a:r>
              <a:rPr lang="en-GB" dirty="0"/>
              <a:t>Win – Win situation</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145</a:t>
            </a:fld>
            <a:endParaRPr lang="en-GB"/>
          </a:p>
        </p:txBody>
      </p:sp>
    </p:spTree>
    <p:extLst>
      <p:ext uri="{BB962C8B-B14F-4D97-AF65-F5344CB8AC3E}">
        <p14:creationId xmlns:p14="http://schemas.microsoft.com/office/powerpoint/2010/main" val="4609188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147</a:t>
            </a:fld>
            <a:endParaRPr lang="en-GB"/>
          </a:p>
        </p:txBody>
      </p:sp>
    </p:spTree>
    <p:extLst>
      <p:ext uri="{BB962C8B-B14F-4D97-AF65-F5344CB8AC3E}">
        <p14:creationId xmlns:p14="http://schemas.microsoft.com/office/powerpoint/2010/main" val="6434619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 waiting staff story about two restaurants in Oban</a:t>
            </a:r>
          </a:p>
          <a:p>
            <a:r>
              <a:rPr lang="en-GB" dirty="0"/>
              <a:t>Robin and chefs at Gleneagles</a:t>
            </a:r>
          </a:p>
        </p:txBody>
      </p:sp>
      <p:sp>
        <p:nvSpPr>
          <p:cNvPr id="4" name="Slide Number Placeholder 3"/>
          <p:cNvSpPr>
            <a:spLocks noGrp="1"/>
          </p:cNvSpPr>
          <p:nvPr>
            <p:ph type="sldNum" sz="quarter" idx="10"/>
          </p:nvPr>
        </p:nvSpPr>
        <p:spPr/>
        <p:txBody>
          <a:bodyPr/>
          <a:lstStyle/>
          <a:p>
            <a:fld id="{64ED7AFC-7C73-4DC9-BDE1-39855FF142F6}" type="slidenum">
              <a:rPr lang="en-GB" smtClean="0"/>
              <a:t>148</a:t>
            </a:fld>
            <a:endParaRPr lang="en-GB"/>
          </a:p>
        </p:txBody>
      </p:sp>
    </p:spTree>
    <p:extLst>
      <p:ext uri="{BB962C8B-B14F-4D97-AF65-F5344CB8AC3E}">
        <p14:creationId xmlns:p14="http://schemas.microsoft.com/office/powerpoint/2010/main" val="24192521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Seen any good speakers at a conference that made a difference</a:t>
            </a:r>
          </a:p>
          <a:p>
            <a:r>
              <a:rPr lang="en-GB" dirty="0"/>
              <a:t>Tell them – I do it so good to know that your session went down well</a:t>
            </a:r>
          </a:p>
          <a:p>
            <a:r>
              <a:rPr lang="en-GB" dirty="0"/>
              <a:t>Or just that one person got something from it</a:t>
            </a:r>
          </a:p>
          <a:p>
            <a:r>
              <a:rPr lang="en-GB" dirty="0"/>
              <a:t>Just not me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149</a:t>
            </a:fld>
            <a:endParaRPr lang="en-GB"/>
          </a:p>
        </p:txBody>
      </p:sp>
    </p:spTree>
    <p:extLst>
      <p:ext uri="{BB962C8B-B14F-4D97-AF65-F5344CB8AC3E}">
        <p14:creationId xmlns:p14="http://schemas.microsoft.com/office/powerpoint/2010/main" val="42158614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comment does not make the other person feel better do not say it</a:t>
            </a:r>
          </a:p>
          <a:p>
            <a:r>
              <a:rPr lang="en-GB" dirty="0"/>
              <a:t>We all need to learn to accept </a:t>
            </a:r>
            <a:r>
              <a:rPr lang="en-GB"/>
              <a:t>compliments graciously </a:t>
            </a:r>
            <a:endParaRPr lang="en-GB" dirty="0"/>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151</a:t>
            </a:fld>
            <a:endParaRPr lang="en-GB"/>
          </a:p>
        </p:txBody>
      </p:sp>
    </p:spTree>
    <p:extLst>
      <p:ext uri="{BB962C8B-B14F-4D97-AF65-F5344CB8AC3E}">
        <p14:creationId xmlns:p14="http://schemas.microsoft.com/office/powerpoint/2010/main" val="40081780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Mistakes – will happen I have plan to learn from them</a:t>
            </a:r>
          </a:p>
          <a:p>
            <a:r>
              <a:rPr lang="en-GB" dirty="0"/>
              <a:t>Apologies - are not easy but they are worth it</a:t>
            </a:r>
          </a:p>
        </p:txBody>
      </p:sp>
      <p:sp>
        <p:nvSpPr>
          <p:cNvPr id="4" name="Slide Number Placeholder 3"/>
          <p:cNvSpPr>
            <a:spLocks noGrp="1"/>
          </p:cNvSpPr>
          <p:nvPr>
            <p:ph type="sldNum" sz="quarter" idx="10"/>
          </p:nvPr>
        </p:nvSpPr>
        <p:spPr/>
        <p:txBody>
          <a:bodyPr/>
          <a:lstStyle/>
          <a:p>
            <a:fld id="{EB25AA68-9307-41A1-A8B8-3841567B6A8A}" type="slidenum">
              <a:rPr lang="en-GB" smtClean="0"/>
              <a:t>153</a:t>
            </a:fld>
            <a:endParaRPr lang="en-GB"/>
          </a:p>
        </p:txBody>
      </p:sp>
    </p:spTree>
    <p:extLst>
      <p:ext uri="{BB962C8B-B14F-4D97-AF65-F5344CB8AC3E}">
        <p14:creationId xmlns:p14="http://schemas.microsoft.com/office/powerpoint/2010/main" val="17253430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Mind your language – words are powerful, I think about what l am saying and to who</a:t>
            </a:r>
          </a:p>
          <a:p>
            <a:r>
              <a:rPr lang="en-GB" dirty="0"/>
              <a:t>Listening – is something active, I try to work at everyday</a:t>
            </a:r>
          </a:p>
        </p:txBody>
      </p:sp>
      <p:sp>
        <p:nvSpPr>
          <p:cNvPr id="4" name="Slide Number Placeholder 3"/>
          <p:cNvSpPr>
            <a:spLocks noGrp="1"/>
          </p:cNvSpPr>
          <p:nvPr>
            <p:ph type="sldNum" sz="quarter" idx="10"/>
          </p:nvPr>
        </p:nvSpPr>
        <p:spPr/>
        <p:txBody>
          <a:bodyPr/>
          <a:lstStyle/>
          <a:p>
            <a:fld id="{EB25AA68-9307-41A1-A8B8-3841567B6A8A}" type="slidenum">
              <a:rPr lang="en-GB" smtClean="0"/>
              <a:t>154</a:t>
            </a:fld>
            <a:endParaRPr lang="en-GB"/>
          </a:p>
        </p:txBody>
      </p:sp>
    </p:spTree>
    <p:extLst>
      <p:ext uri="{BB962C8B-B14F-4D97-AF65-F5344CB8AC3E}">
        <p14:creationId xmlns:p14="http://schemas.microsoft.com/office/powerpoint/2010/main" val="28807140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 it on – knowledge transfer helps to build teams, and can help to </a:t>
            </a:r>
          </a:p>
          <a:p>
            <a:r>
              <a:rPr lang="en-GB" dirty="0"/>
              <a:t>Compliments – raise people up, make them feel good</a:t>
            </a:r>
          </a:p>
        </p:txBody>
      </p:sp>
      <p:sp>
        <p:nvSpPr>
          <p:cNvPr id="4" name="Slide Number Placeholder 3"/>
          <p:cNvSpPr>
            <a:spLocks noGrp="1"/>
          </p:cNvSpPr>
          <p:nvPr>
            <p:ph type="sldNum" sz="quarter" idx="10"/>
          </p:nvPr>
        </p:nvSpPr>
        <p:spPr/>
        <p:txBody>
          <a:bodyPr/>
          <a:lstStyle/>
          <a:p>
            <a:fld id="{EB25AA68-9307-41A1-A8B8-3841567B6A8A}" type="slidenum">
              <a:rPr lang="en-GB" smtClean="0"/>
              <a:t>155</a:t>
            </a:fld>
            <a:endParaRPr lang="en-GB"/>
          </a:p>
        </p:txBody>
      </p:sp>
    </p:spTree>
    <p:extLst>
      <p:ext uri="{BB962C8B-B14F-4D97-AF65-F5344CB8AC3E}">
        <p14:creationId xmlns:p14="http://schemas.microsoft.com/office/powerpoint/2010/main" val="40568039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aim with the this presentation is for you to take just one point away from the session</a:t>
            </a:r>
          </a:p>
        </p:txBody>
      </p:sp>
      <p:sp>
        <p:nvSpPr>
          <p:cNvPr id="4" name="Slide Number Placeholder 3"/>
          <p:cNvSpPr>
            <a:spLocks noGrp="1"/>
          </p:cNvSpPr>
          <p:nvPr>
            <p:ph type="sldNum" sz="quarter" idx="10"/>
          </p:nvPr>
        </p:nvSpPr>
        <p:spPr/>
        <p:txBody>
          <a:bodyPr/>
          <a:lstStyle/>
          <a:p>
            <a:fld id="{EB25AA68-9307-41A1-A8B8-3841567B6A8A}" type="slidenum">
              <a:rPr lang="en-GB" smtClean="0"/>
              <a:t>156</a:t>
            </a:fld>
            <a:endParaRPr lang="en-GB"/>
          </a:p>
        </p:txBody>
      </p:sp>
    </p:spTree>
    <p:extLst>
      <p:ext uri="{BB962C8B-B14F-4D97-AF65-F5344CB8AC3E}">
        <p14:creationId xmlns:p14="http://schemas.microsoft.com/office/powerpoint/2010/main" val="3611978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 skills are a journey not a destination </a:t>
            </a:r>
          </a:p>
        </p:txBody>
      </p:sp>
      <p:sp>
        <p:nvSpPr>
          <p:cNvPr id="4" name="Slide Number Placeholder 3"/>
          <p:cNvSpPr>
            <a:spLocks noGrp="1"/>
          </p:cNvSpPr>
          <p:nvPr>
            <p:ph type="sldNum" sz="quarter" idx="10"/>
          </p:nvPr>
        </p:nvSpPr>
        <p:spPr/>
        <p:txBody>
          <a:bodyPr/>
          <a:lstStyle/>
          <a:p>
            <a:fld id="{EB25AA68-9307-41A1-A8B8-3841567B6A8A}" type="slidenum">
              <a:rPr lang="en-GB" smtClean="0"/>
              <a:t>157</a:t>
            </a:fld>
            <a:endParaRPr lang="en-GB"/>
          </a:p>
        </p:txBody>
      </p:sp>
    </p:spTree>
    <p:extLst>
      <p:ext uri="{BB962C8B-B14F-4D97-AF65-F5344CB8AC3E}">
        <p14:creationId xmlns:p14="http://schemas.microsoft.com/office/powerpoint/2010/main" val="330084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Compliments</a:t>
            </a:r>
          </a:p>
          <a:p>
            <a:endParaRPr lang="en-GB" dirty="0"/>
          </a:p>
          <a:p>
            <a:r>
              <a:rPr lang="en-GB" sz="71400" b="1" u="sng" dirty="0">
                <a:solidFill>
                  <a:srgbClr val="FF0000"/>
                </a:solidFill>
              </a:rPr>
              <a:t>7 Mins </a:t>
            </a:r>
          </a:p>
        </p:txBody>
      </p:sp>
      <p:sp>
        <p:nvSpPr>
          <p:cNvPr id="4" name="Slide Number Placeholder 3"/>
          <p:cNvSpPr>
            <a:spLocks noGrp="1"/>
          </p:cNvSpPr>
          <p:nvPr>
            <p:ph type="sldNum" sz="quarter" idx="10"/>
          </p:nvPr>
        </p:nvSpPr>
        <p:spPr/>
        <p:txBody>
          <a:bodyPr/>
          <a:lstStyle/>
          <a:p>
            <a:fld id="{EB25AA68-9307-41A1-A8B8-3841567B6A8A}" type="slidenum">
              <a:rPr lang="en-GB" smtClean="0"/>
              <a:t>16</a:t>
            </a:fld>
            <a:endParaRPr lang="en-GB"/>
          </a:p>
        </p:txBody>
      </p:sp>
    </p:spTree>
    <p:extLst>
      <p:ext uri="{BB962C8B-B14F-4D97-AF65-F5344CB8AC3E}">
        <p14:creationId xmlns:p14="http://schemas.microsoft.com/office/powerpoint/2010/main" val="114004548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159</a:t>
            </a:fld>
            <a:endParaRPr lang="en-GB"/>
          </a:p>
        </p:txBody>
      </p:sp>
    </p:spTree>
    <p:extLst>
      <p:ext uri="{BB962C8B-B14F-4D97-AF65-F5344CB8AC3E}">
        <p14:creationId xmlns:p14="http://schemas.microsoft.com/office/powerpoint/2010/main" val="101242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17</a:t>
            </a:fld>
            <a:endParaRPr lang="en-GB"/>
          </a:p>
        </p:txBody>
      </p:sp>
    </p:spTree>
    <p:extLst>
      <p:ext uri="{BB962C8B-B14F-4D97-AF65-F5344CB8AC3E}">
        <p14:creationId xmlns:p14="http://schemas.microsoft.com/office/powerpoint/2010/main" val="415575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song lyrics remind me about the way I should look at mistakes and approach them </a:t>
            </a:r>
          </a:p>
          <a:p>
            <a:r>
              <a:rPr lang="en-GB" dirty="0"/>
              <a:t>“I have failed my way to success”</a:t>
            </a:r>
          </a:p>
        </p:txBody>
      </p:sp>
      <p:sp>
        <p:nvSpPr>
          <p:cNvPr id="4" name="Slide Number Placeholder 3"/>
          <p:cNvSpPr>
            <a:spLocks noGrp="1"/>
          </p:cNvSpPr>
          <p:nvPr>
            <p:ph type="sldNum" sz="quarter" idx="10"/>
          </p:nvPr>
        </p:nvSpPr>
        <p:spPr/>
        <p:txBody>
          <a:bodyPr/>
          <a:lstStyle/>
          <a:p>
            <a:fld id="{2E4F5358-3DE8-4200-B356-51266CFFA52D}" type="slidenum">
              <a:rPr lang="en-GB" smtClean="0"/>
              <a:t>18</a:t>
            </a:fld>
            <a:endParaRPr lang="en-GB"/>
          </a:p>
        </p:txBody>
      </p:sp>
    </p:spTree>
    <p:extLst>
      <p:ext uri="{BB962C8B-B14F-4D97-AF65-F5344CB8AC3E}">
        <p14:creationId xmlns:p14="http://schemas.microsoft.com/office/powerpoint/2010/main" val="371127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Mistakes are part of life</a:t>
            </a:r>
          </a:p>
          <a:p>
            <a:r>
              <a:rPr lang="en-GB" dirty="0"/>
              <a:t>Learn from them </a:t>
            </a:r>
          </a:p>
          <a:p>
            <a:r>
              <a:rPr lang="en-GB" dirty="0"/>
              <a:t>Or not learn from them</a:t>
            </a:r>
          </a:p>
          <a:p>
            <a:r>
              <a:rPr lang="en-GB" dirty="0"/>
              <a:t>They will happened</a:t>
            </a:r>
          </a:p>
          <a:p>
            <a:r>
              <a:rPr lang="en-GB" dirty="0"/>
              <a:t>IRW – update with a where clause  on a table</a:t>
            </a:r>
          </a:p>
          <a:p>
            <a:endParaRPr lang="en-GB" dirty="0"/>
          </a:p>
        </p:txBody>
      </p:sp>
      <p:sp>
        <p:nvSpPr>
          <p:cNvPr id="4" name="Slide Number Placeholder 3"/>
          <p:cNvSpPr>
            <a:spLocks noGrp="1"/>
          </p:cNvSpPr>
          <p:nvPr>
            <p:ph type="sldNum" sz="quarter" idx="10"/>
          </p:nvPr>
        </p:nvSpPr>
        <p:spPr/>
        <p:txBody>
          <a:bodyPr/>
          <a:lstStyle/>
          <a:p>
            <a:fld id="{2E4F5358-3DE8-4200-B356-51266CFFA52D}" type="slidenum">
              <a:rPr lang="en-GB" smtClean="0"/>
              <a:t>19</a:t>
            </a:fld>
            <a:endParaRPr lang="en-GB"/>
          </a:p>
        </p:txBody>
      </p:sp>
    </p:spTree>
    <p:extLst>
      <p:ext uri="{BB962C8B-B14F-4D97-AF65-F5344CB8AC3E}">
        <p14:creationId xmlns:p14="http://schemas.microsoft.com/office/powerpoint/2010/main" val="4179934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Share the plan that I use</a:t>
            </a:r>
          </a:p>
        </p:txBody>
      </p:sp>
      <p:sp>
        <p:nvSpPr>
          <p:cNvPr id="4" name="Slide Number Placeholder 3"/>
          <p:cNvSpPr>
            <a:spLocks noGrp="1"/>
          </p:cNvSpPr>
          <p:nvPr>
            <p:ph type="sldNum" sz="quarter" idx="10"/>
          </p:nvPr>
        </p:nvSpPr>
        <p:spPr/>
        <p:txBody>
          <a:bodyPr/>
          <a:lstStyle/>
          <a:p>
            <a:fld id="{2E4F5358-3DE8-4200-B356-51266CFFA52D}" type="slidenum">
              <a:rPr lang="en-GB" smtClean="0"/>
              <a:t>20</a:t>
            </a:fld>
            <a:endParaRPr lang="en-GB"/>
          </a:p>
        </p:txBody>
      </p:sp>
    </p:spTree>
    <p:extLst>
      <p:ext uri="{BB962C8B-B14F-4D97-AF65-F5344CB8AC3E}">
        <p14:creationId xmlns:p14="http://schemas.microsoft.com/office/powerpoint/2010/main" val="150527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made the mistake then accept responsibility </a:t>
            </a:r>
          </a:p>
          <a:p>
            <a:r>
              <a:rPr lang="en-GB" dirty="0"/>
              <a:t>Why – better to be honest</a:t>
            </a:r>
          </a:p>
          <a:p>
            <a:r>
              <a:rPr lang="en-GB" dirty="0"/>
              <a:t>Even if not you take responsibility to see the challenge through to end</a:t>
            </a:r>
          </a:p>
          <a:p>
            <a:r>
              <a:rPr lang="en-GB" b="1" dirty="0"/>
              <a:t>In the case of SAIC that would be informing the users that a mistake had happened</a:t>
            </a:r>
          </a:p>
          <a:p>
            <a:r>
              <a:rPr lang="en-GB" dirty="0"/>
              <a:t>And thanking them for point it out</a:t>
            </a:r>
          </a:p>
        </p:txBody>
      </p:sp>
      <p:sp>
        <p:nvSpPr>
          <p:cNvPr id="4" name="Slide Number Placeholder 3"/>
          <p:cNvSpPr>
            <a:spLocks noGrp="1"/>
          </p:cNvSpPr>
          <p:nvPr>
            <p:ph type="sldNum" sz="quarter" idx="10"/>
          </p:nvPr>
        </p:nvSpPr>
        <p:spPr/>
        <p:txBody>
          <a:bodyPr/>
          <a:lstStyle/>
          <a:p>
            <a:fld id="{2E4F5358-3DE8-4200-B356-51266CFFA52D}" type="slidenum">
              <a:rPr lang="en-GB" smtClean="0"/>
              <a:t>23</a:t>
            </a:fld>
            <a:endParaRPr lang="en-GB"/>
          </a:p>
        </p:txBody>
      </p:sp>
    </p:spTree>
    <p:extLst>
      <p:ext uri="{BB962C8B-B14F-4D97-AF65-F5344CB8AC3E}">
        <p14:creationId xmlns:p14="http://schemas.microsoft.com/office/powerpoint/2010/main" val="14468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client– ran script deleted 200k + records checked with everyone – backup database</a:t>
            </a:r>
          </a:p>
          <a:p>
            <a:r>
              <a:rPr lang="en-GB" dirty="0"/>
              <a:t>Client then point out deleted too much data so got scripts out and started to fix the issue !!!</a:t>
            </a:r>
          </a:p>
        </p:txBody>
      </p:sp>
      <p:sp>
        <p:nvSpPr>
          <p:cNvPr id="4" name="Slide Number Placeholder 3"/>
          <p:cNvSpPr>
            <a:spLocks noGrp="1"/>
          </p:cNvSpPr>
          <p:nvPr>
            <p:ph type="sldNum" sz="quarter" idx="10"/>
          </p:nvPr>
        </p:nvSpPr>
        <p:spPr/>
        <p:txBody>
          <a:bodyPr/>
          <a:lstStyle/>
          <a:p>
            <a:fld id="{EB25AA68-9307-41A1-A8B8-3841567B6A8A}" type="slidenum">
              <a:rPr lang="en-GB" smtClean="0"/>
              <a:t>27</a:t>
            </a:fld>
            <a:endParaRPr lang="en-GB"/>
          </a:p>
        </p:txBody>
      </p:sp>
    </p:spTree>
    <p:extLst>
      <p:ext uri="{BB962C8B-B14F-4D97-AF65-F5344CB8AC3E}">
        <p14:creationId xmlns:p14="http://schemas.microsoft.com/office/powerpoint/2010/main" val="327051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Most important slide of today</a:t>
            </a:r>
          </a:p>
          <a:p>
            <a:r>
              <a:rPr lang="en-GB"/>
              <a:t>These companies make this happen </a:t>
            </a:r>
          </a:p>
          <a:p>
            <a:r>
              <a:rPr lang="en-GB"/>
              <a:t>Visit them talk to them </a:t>
            </a:r>
          </a:p>
          <a:p>
            <a:endParaRPr lang="en-US"/>
          </a:p>
        </p:txBody>
      </p:sp>
      <p:sp>
        <p:nvSpPr>
          <p:cNvPr id="4" name="Slide Number Placeholder 3"/>
          <p:cNvSpPr>
            <a:spLocks noGrp="1"/>
          </p:cNvSpPr>
          <p:nvPr>
            <p:ph type="sldNum" sz="quarter" idx="10"/>
          </p:nvPr>
        </p:nvSpPr>
        <p:spPr/>
        <p:txBody>
          <a:bodyPr/>
          <a:lstStyle/>
          <a:p>
            <a:fld id="{EB25AA68-9307-41A1-A8B8-3841567B6A8A}" type="slidenum">
              <a:rPr lang="en-GB" smtClean="0"/>
              <a:t>3</a:t>
            </a:fld>
            <a:endParaRPr lang="en-GB"/>
          </a:p>
        </p:txBody>
      </p:sp>
    </p:spTree>
    <p:extLst>
      <p:ext uri="{BB962C8B-B14F-4D97-AF65-F5344CB8AC3E}">
        <p14:creationId xmlns:p14="http://schemas.microsoft.com/office/powerpoint/2010/main" val="3798302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4F5358-3DE8-4200-B356-51266CFFA52D}" type="slidenum">
              <a:rPr lang="en-GB" smtClean="0"/>
              <a:t>28</a:t>
            </a:fld>
            <a:endParaRPr lang="en-GB"/>
          </a:p>
        </p:txBody>
      </p:sp>
    </p:spTree>
    <p:extLst>
      <p:ext uri="{BB962C8B-B14F-4D97-AF65-F5344CB8AC3E}">
        <p14:creationId xmlns:p14="http://schemas.microsoft.com/office/powerpoint/2010/main" val="811775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better to have a fence a the top of the cliff or a hospital at the bottom</a:t>
            </a:r>
          </a:p>
          <a:p>
            <a:r>
              <a:rPr lang="en-GB" dirty="0"/>
              <a:t>Prevent or treat?</a:t>
            </a:r>
          </a:p>
          <a:p>
            <a:r>
              <a:rPr lang="en-GB" dirty="0"/>
              <a:t>Could mistake been prevented check list</a:t>
            </a:r>
          </a:p>
          <a:p>
            <a:r>
              <a:rPr lang="en-GB" dirty="0"/>
              <a:t>Double check?</a:t>
            </a:r>
          </a:p>
          <a:p>
            <a:r>
              <a:rPr lang="en-GB" dirty="0"/>
              <a:t>Error handling?</a:t>
            </a:r>
          </a:p>
          <a:p>
            <a:r>
              <a:rPr lang="en-GB" dirty="0"/>
              <a:t>Using a process?</a:t>
            </a:r>
          </a:p>
          <a:p>
            <a:r>
              <a:rPr lang="en-GB" dirty="0"/>
              <a:t>Taking your time – CCT does not deploy </a:t>
            </a:r>
            <a:r>
              <a:rPr lang="en-GB" sz="2400" b="1" dirty="0">
                <a:solidFill>
                  <a:srgbClr val="FF0000"/>
                </a:solidFill>
              </a:rPr>
              <a:t>ANY</a:t>
            </a:r>
            <a:r>
              <a:rPr lang="en-GB" b="1" dirty="0">
                <a:solidFill>
                  <a:srgbClr val="FF0000"/>
                </a:solidFill>
              </a:rPr>
              <a:t> </a:t>
            </a:r>
            <a:r>
              <a:rPr lang="en-GB" dirty="0"/>
              <a:t>changes on a Friday</a:t>
            </a:r>
          </a:p>
        </p:txBody>
      </p:sp>
      <p:sp>
        <p:nvSpPr>
          <p:cNvPr id="4" name="Slide Number Placeholder 3"/>
          <p:cNvSpPr>
            <a:spLocks noGrp="1"/>
          </p:cNvSpPr>
          <p:nvPr>
            <p:ph type="sldNum" sz="quarter" idx="10"/>
          </p:nvPr>
        </p:nvSpPr>
        <p:spPr/>
        <p:txBody>
          <a:bodyPr/>
          <a:lstStyle/>
          <a:p>
            <a:fld id="{EB25AA68-9307-41A1-A8B8-3841567B6A8A}" type="slidenum">
              <a:rPr lang="en-GB" smtClean="0"/>
              <a:t>29</a:t>
            </a:fld>
            <a:endParaRPr lang="en-GB"/>
          </a:p>
        </p:txBody>
      </p:sp>
    </p:spTree>
    <p:extLst>
      <p:ext uri="{BB962C8B-B14F-4D97-AF65-F5344CB8AC3E}">
        <p14:creationId xmlns:p14="http://schemas.microsoft.com/office/powerpoint/2010/main" val="108704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4F5358-3DE8-4200-B356-51266CFFA52D}" type="slidenum">
              <a:rPr lang="en-GB" smtClean="0"/>
              <a:t>30</a:t>
            </a:fld>
            <a:endParaRPr lang="en-GB"/>
          </a:p>
        </p:txBody>
      </p:sp>
    </p:spTree>
    <p:extLst>
      <p:ext uri="{BB962C8B-B14F-4D97-AF65-F5344CB8AC3E}">
        <p14:creationId xmlns:p14="http://schemas.microsoft.com/office/powerpoint/2010/main" val="19115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I am confident that I understand the issue</a:t>
            </a:r>
          </a:p>
          <a:p>
            <a:r>
              <a:rPr lang="en-GB" dirty="0"/>
              <a:t>A solution has been found</a:t>
            </a:r>
          </a:p>
          <a:p>
            <a:r>
              <a:rPr lang="en-GB" dirty="0"/>
              <a:t>Next is to explain the</a:t>
            </a:r>
          </a:p>
          <a:p>
            <a:r>
              <a:rPr lang="en-GB" dirty="0"/>
              <a:t>Mistake – what happened</a:t>
            </a:r>
          </a:p>
          <a:p>
            <a:r>
              <a:rPr lang="en-GB" dirty="0"/>
              <a:t>How – resolved it</a:t>
            </a:r>
          </a:p>
          <a:p>
            <a:r>
              <a:rPr lang="en-GB" dirty="0"/>
              <a:t>What doing to prevent It</a:t>
            </a:r>
          </a:p>
        </p:txBody>
      </p:sp>
      <p:sp>
        <p:nvSpPr>
          <p:cNvPr id="4" name="Slide Number Placeholder 3"/>
          <p:cNvSpPr>
            <a:spLocks noGrp="1"/>
          </p:cNvSpPr>
          <p:nvPr>
            <p:ph type="sldNum" sz="quarter" idx="10"/>
          </p:nvPr>
        </p:nvSpPr>
        <p:spPr/>
        <p:txBody>
          <a:bodyPr/>
          <a:lstStyle/>
          <a:p>
            <a:fld id="{2E4F5358-3DE8-4200-B356-51266CFFA52D}" type="slidenum">
              <a:rPr lang="en-GB" smtClean="0"/>
              <a:t>31</a:t>
            </a:fld>
            <a:endParaRPr lang="en-GB"/>
          </a:p>
        </p:txBody>
      </p:sp>
    </p:spTree>
    <p:extLst>
      <p:ext uri="{BB962C8B-B14F-4D97-AF65-F5344CB8AC3E}">
        <p14:creationId xmlns:p14="http://schemas.microsoft.com/office/powerpoint/2010/main" val="2248751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4F5358-3DE8-4200-B356-51266CFFA52D}" type="slidenum">
              <a:rPr lang="en-GB" smtClean="0"/>
              <a:t>32</a:t>
            </a:fld>
            <a:endParaRPr lang="en-GB"/>
          </a:p>
        </p:txBody>
      </p:sp>
    </p:spTree>
    <p:extLst>
      <p:ext uri="{BB962C8B-B14F-4D97-AF65-F5344CB8AC3E}">
        <p14:creationId xmlns:p14="http://schemas.microsoft.com/office/powerpoint/2010/main" val="2759095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 Sewell is here at </a:t>
            </a:r>
            <a:r>
              <a:rPr lang="en-GB" dirty="0" err="1"/>
              <a:t>SQLGrillen</a:t>
            </a:r>
            <a:endParaRPr lang="en-GB" dirty="0"/>
          </a:p>
        </p:txBody>
      </p:sp>
      <p:sp>
        <p:nvSpPr>
          <p:cNvPr id="4" name="Slide Number Placeholder 3"/>
          <p:cNvSpPr>
            <a:spLocks noGrp="1"/>
          </p:cNvSpPr>
          <p:nvPr>
            <p:ph type="sldNum" sz="quarter" idx="10"/>
          </p:nvPr>
        </p:nvSpPr>
        <p:spPr/>
        <p:txBody>
          <a:bodyPr/>
          <a:lstStyle/>
          <a:p>
            <a:fld id="{2E4F5358-3DE8-4200-B356-51266CFFA52D}" type="slidenum">
              <a:rPr lang="en-GB" smtClean="0"/>
              <a:t>33</a:t>
            </a:fld>
            <a:endParaRPr lang="en-GB"/>
          </a:p>
        </p:txBody>
      </p:sp>
    </p:spTree>
    <p:extLst>
      <p:ext uri="{BB962C8B-B14F-4D97-AF65-F5344CB8AC3E}">
        <p14:creationId xmlns:p14="http://schemas.microsoft.com/office/powerpoint/2010/main" val="3181474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00" b="1" dirty="0"/>
              <a:t>17 MINS</a:t>
            </a:r>
          </a:p>
        </p:txBody>
      </p:sp>
      <p:sp>
        <p:nvSpPr>
          <p:cNvPr id="4" name="Slide Number Placeholder 3"/>
          <p:cNvSpPr>
            <a:spLocks noGrp="1"/>
          </p:cNvSpPr>
          <p:nvPr>
            <p:ph type="sldNum" sz="quarter" idx="10"/>
          </p:nvPr>
        </p:nvSpPr>
        <p:spPr/>
        <p:txBody>
          <a:bodyPr/>
          <a:lstStyle/>
          <a:p>
            <a:fld id="{EB25AA68-9307-41A1-A8B8-3841567B6A8A}" type="slidenum">
              <a:rPr lang="en-GB" smtClean="0"/>
              <a:t>36</a:t>
            </a:fld>
            <a:endParaRPr lang="en-GB"/>
          </a:p>
        </p:txBody>
      </p:sp>
    </p:spTree>
    <p:extLst>
      <p:ext uri="{BB962C8B-B14F-4D97-AF65-F5344CB8AC3E}">
        <p14:creationId xmlns:p14="http://schemas.microsoft.com/office/powerpoint/2010/main" val="217862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37</a:t>
            </a:fld>
            <a:endParaRPr lang="en-GB"/>
          </a:p>
        </p:txBody>
      </p:sp>
    </p:spTree>
    <p:extLst>
      <p:ext uri="{BB962C8B-B14F-4D97-AF65-F5344CB8AC3E}">
        <p14:creationId xmlns:p14="http://schemas.microsoft.com/office/powerpoint/2010/main" val="1268814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Apologies these are guidelines not rules</a:t>
            </a:r>
          </a:p>
        </p:txBody>
      </p:sp>
      <p:sp>
        <p:nvSpPr>
          <p:cNvPr id="4" name="Slide Number Placeholder 3"/>
          <p:cNvSpPr>
            <a:spLocks noGrp="1"/>
          </p:cNvSpPr>
          <p:nvPr>
            <p:ph type="sldNum" sz="quarter" idx="10"/>
          </p:nvPr>
        </p:nvSpPr>
        <p:spPr/>
        <p:txBody>
          <a:bodyPr/>
          <a:lstStyle/>
          <a:p>
            <a:fld id="{64ED7AFC-7C73-4DC9-BDE1-39855FF142F6}" type="slidenum">
              <a:rPr lang="en-GB" smtClean="0"/>
              <a:t>39</a:t>
            </a:fld>
            <a:endParaRPr lang="en-GB"/>
          </a:p>
        </p:txBody>
      </p:sp>
    </p:spTree>
    <p:extLst>
      <p:ext uri="{BB962C8B-B14F-4D97-AF65-F5344CB8AC3E}">
        <p14:creationId xmlns:p14="http://schemas.microsoft.com/office/powerpoint/2010/main" val="367477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can and does help to repair breaks in relationships or even broken relationship</a:t>
            </a:r>
          </a:p>
        </p:txBody>
      </p:sp>
      <p:sp>
        <p:nvSpPr>
          <p:cNvPr id="4" name="Slide Number Placeholder 3"/>
          <p:cNvSpPr>
            <a:spLocks noGrp="1"/>
          </p:cNvSpPr>
          <p:nvPr>
            <p:ph type="sldNum" sz="quarter" idx="10"/>
          </p:nvPr>
        </p:nvSpPr>
        <p:spPr/>
        <p:txBody>
          <a:bodyPr/>
          <a:lstStyle/>
          <a:p>
            <a:fld id="{64ED7AFC-7C73-4DC9-BDE1-39855FF142F6}" type="slidenum">
              <a:rPr lang="en-GB" smtClean="0"/>
              <a:t>40</a:t>
            </a:fld>
            <a:endParaRPr lang="en-GB"/>
          </a:p>
        </p:txBody>
      </p:sp>
    </p:spTree>
    <p:extLst>
      <p:ext uri="{BB962C8B-B14F-4D97-AF65-F5344CB8AC3E}">
        <p14:creationId xmlns:p14="http://schemas.microsoft.com/office/powerpoint/2010/main" val="3345279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Boring bit first</a:t>
            </a:r>
          </a:p>
        </p:txBody>
      </p:sp>
      <p:sp>
        <p:nvSpPr>
          <p:cNvPr id="4" name="Slide Number Placeholder 3"/>
          <p:cNvSpPr>
            <a:spLocks noGrp="1"/>
          </p:cNvSpPr>
          <p:nvPr>
            <p:ph type="sldNum" sz="quarter" idx="10"/>
          </p:nvPr>
        </p:nvSpPr>
        <p:spPr/>
        <p:txBody>
          <a:bodyPr/>
          <a:lstStyle/>
          <a:p>
            <a:fld id="{EB25AA68-9307-41A1-A8B8-3841567B6A8A}" type="slidenum">
              <a:rPr lang="en-GB" smtClean="0"/>
              <a:t>4</a:t>
            </a:fld>
            <a:endParaRPr lang="en-GB"/>
          </a:p>
        </p:txBody>
      </p:sp>
    </p:spTree>
    <p:extLst>
      <p:ext uri="{BB962C8B-B14F-4D97-AF65-F5344CB8AC3E}">
        <p14:creationId xmlns:p14="http://schemas.microsoft.com/office/powerpoint/2010/main" val="3512662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http://www.powerpoetry.org/poems/everyone-makes-mistakes</a:t>
            </a:r>
          </a:p>
          <a:p>
            <a:r>
              <a:rPr lang="en-GB" dirty="0"/>
              <a:t>We all make mistakes do things wrong that we recognize later</a:t>
            </a:r>
          </a:p>
        </p:txBody>
      </p:sp>
      <p:sp>
        <p:nvSpPr>
          <p:cNvPr id="4" name="Slide Number Placeholder 3"/>
          <p:cNvSpPr>
            <a:spLocks noGrp="1"/>
          </p:cNvSpPr>
          <p:nvPr>
            <p:ph type="sldNum" sz="quarter" idx="10"/>
          </p:nvPr>
        </p:nvSpPr>
        <p:spPr/>
        <p:txBody>
          <a:bodyPr/>
          <a:lstStyle/>
          <a:p>
            <a:fld id="{64ED7AFC-7C73-4DC9-BDE1-39855FF142F6}" type="slidenum">
              <a:rPr lang="en-GB" smtClean="0"/>
              <a:t>41</a:t>
            </a:fld>
            <a:endParaRPr lang="en-GB"/>
          </a:p>
        </p:txBody>
      </p:sp>
    </p:spTree>
    <p:extLst>
      <p:ext uri="{BB962C8B-B14F-4D97-AF65-F5344CB8AC3E}">
        <p14:creationId xmlns:p14="http://schemas.microsoft.com/office/powerpoint/2010/main" val="257589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https://www.therainmakerblog.com/2014/09/articles/law-firm-marketing/how-to-build-trust-online-by-being-human/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By making an apology you help to rebuild trust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42</a:t>
            </a:fld>
            <a:endParaRPr lang="en-GB"/>
          </a:p>
        </p:txBody>
      </p:sp>
    </p:spTree>
    <p:extLst>
      <p:ext uri="{BB962C8B-B14F-4D97-AF65-F5344CB8AC3E}">
        <p14:creationId xmlns:p14="http://schemas.microsoft.com/office/powerpoint/2010/main" val="3724390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Shows you are mature and responsible person and open </a:t>
            </a:r>
          </a:p>
        </p:txBody>
      </p:sp>
      <p:sp>
        <p:nvSpPr>
          <p:cNvPr id="4" name="Slide Number Placeholder 3"/>
          <p:cNvSpPr>
            <a:spLocks noGrp="1"/>
          </p:cNvSpPr>
          <p:nvPr>
            <p:ph type="sldNum" sz="quarter" idx="10"/>
          </p:nvPr>
        </p:nvSpPr>
        <p:spPr/>
        <p:txBody>
          <a:bodyPr/>
          <a:lstStyle/>
          <a:p>
            <a:fld id="{64ED7AFC-7C73-4DC9-BDE1-39855FF142F6}" type="slidenum">
              <a:rPr lang="en-GB" smtClean="0"/>
              <a:t>43</a:t>
            </a:fld>
            <a:endParaRPr lang="en-GB"/>
          </a:p>
        </p:txBody>
      </p:sp>
    </p:spTree>
    <p:extLst>
      <p:ext uri="{BB962C8B-B14F-4D97-AF65-F5344CB8AC3E}">
        <p14:creationId xmlns:p14="http://schemas.microsoft.com/office/powerpoint/2010/main" val="839229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44</a:t>
            </a:fld>
            <a:endParaRPr lang="en-GB"/>
          </a:p>
        </p:txBody>
      </p:sp>
    </p:spTree>
    <p:extLst>
      <p:ext uri="{BB962C8B-B14F-4D97-AF65-F5344CB8AC3E}">
        <p14:creationId xmlns:p14="http://schemas.microsoft.com/office/powerpoint/2010/main" val="1319329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45</a:t>
            </a:fld>
            <a:endParaRPr lang="en-GB"/>
          </a:p>
        </p:txBody>
      </p:sp>
    </p:spTree>
    <p:extLst>
      <p:ext uri="{BB962C8B-B14F-4D97-AF65-F5344CB8AC3E}">
        <p14:creationId xmlns:p14="http://schemas.microsoft.com/office/powerpoint/2010/main" val="45015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clear as to what you are apologising about</a:t>
            </a:r>
          </a:p>
        </p:txBody>
      </p:sp>
      <p:sp>
        <p:nvSpPr>
          <p:cNvPr id="4" name="Slide Number Placeholder 3"/>
          <p:cNvSpPr>
            <a:spLocks noGrp="1"/>
          </p:cNvSpPr>
          <p:nvPr>
            <p:ph type="sldNum" sz="quarter" idx="10"/>
          </p:nvPr>
        </p:nvSpPr>
        <p:spPr/>
        <p:txBody>
          <a:bodyPr/>
          <a:lstStyle/>
          <a:p>
            <a:fld id="{EB25AA68-9307-41A1-A8B8-3841567B6A8A}" type="slidenum">
              <a:rPr lang="en-GB" smtClean="0"/>
              <a:t>46</a:t>
            </a:fld>
            <a:endParaRPr lang="en-GB"/>
          </a:p>
        </p:txBody>
      </p:sp>
    </p:spTree>
    <p:extLst>
      <p:ext uri="{BB962C8B-B14F-4D97-AF65-F5344CB8AC3E}">
        <p14:creationId xmlns:p14="http://schemas.microsoft.com/office/powerpoint/2010/main" val="3820413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Sincere – heartfelt</a:t>
            </a:r>
          </a:p>
        </p:txBody>
      </p:sp>
      <p:sp>
        <p:nvSpPr>
          <p:cNvPr id="4" name="Slide Number Placeholder 3"/>
          <p:cNvSpPr>
            <a:spLocks noGrp="1"/>
          </p:cNvSpPr>
          <p:nvPr>
            <p:ph type="sldNum" sz="quarter" idx="10"/>
          </p:nvPr>
        </p:nvSpPr>
        <p:spPr/>
        <p:txBody>
          <a:bodyPr/>
          <a:lstStyle/>
          <a:p>
            <a:fld id="{EB25AA68-9307-41A1-A8B8-3841567B6A8A}" type="slidenum">
              <a:rPr lang="en-GB" smtClean="0"/>
              <a:t>47</a:t>
            </a:fld>
            <a:endParaRPr lang="en-GB"/>
          </a:p>
        </p:txBody>
      </p:sp>
    </p:spTree>
    <p:extLst>
      <p:ext uri="{BB962C8B-B14F-4D97-AF65-F5344CB8AC3E}">
        <p14:creationId xmlns:p14="http://schemas.microsoft.com/office/powerpoint/2010/main" val="2050386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sorry - express remorse </a:t>
            </a:r>
          </a:p>
          <a:p>
            <a:r>
              <a:rPr lang="en-GB" dirty="0"/>
              <a:t>Acknowledge you have done something wrong</a:t>
            </a:r>
          </a:p>
        </p:txBody>
      </p:sp>
      <p:sp>
        <p:nvSpPr>
          <p:cNvPr id="4" name="Slide Number Placeholder 3"/>
          <p:cNvSpPr>
            <a:spLocks noGrp="1"/>
          </p:cNvSpPr>
          <p:nvPr>
            <p:ph type="sldNum" sz="quarter" idx="10"/>
          </p:nvPr>
        </p:nvSpPr>
        <p:spPr/>
        <p:txBody>
          <a:bodyPr/>
          <a:lstStyle/>
          <a:p>
            <a:fld id="{64ED7AFC-7C73-4DC9-BDE1-39855FF142F6}" type="slidenum">
              <a:rPr lang="en-GB" smtClean="0"/>
              <a:t>48</a:t>
            </a:fld>
            <a:endParaRPr lang="en-GB"/>
          </a:p>
        </p:txBody>
      </p:sp>
    </p:spTree>
    <p:extLst>
      <p:ext uri="{BB962C8B-B14F-4D97-AF65-F5344CB8AC3E}">
        <p14:creationId xmlns:p14="http://schemas.microsoft.com/office/powerpoint/2010/main" val="1305868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and take action so does not happen again</a:t>
            </a:r>
          </a:p>
        </p:txBody>
      </p:sp>
      <p:sp>
        <p:nvSpPr>
          <p:cNvPr id="4" name="Slide Number Placeholder 3"/>
          <p:cNvSpPr>
            <a:spLocks noGrp="1"/>
          </p:cNvSpPr>
          <p:nvPr>
            <p:ph type="sldNum" sz="quarter" idx="10"/>
          </p:nvPr>
        </p:nvSpPr>
        <p:spPr/>
        <p:txBody>
          <a:bodyPr/>
          <a:lstStyle/>
          <a:p>
            <a:fld id="{64ED7AFC-7C73-4DC9-BDE1-39855FF142F6}" type="slidenum">
              <a:rPr lang="en-GB" smtClean="0"/>
              <a:t>49</a:t>
            </a:fld>
            <a:endParaRPr lang="en-GB"/>
          </a:p>
        </p:txBody>
      </p:sp>
    </p:spTree>
    <p:extLst>
      <p:ext uri="{BB962C8B-B14F-4D97-AF65-F5344CB8AC3E}">
        <p14:creationId xmlns:p14="http://schemas.microsoft.com/office/powerpoint/2010/main" val="4256472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YWAM – story Hong Kong</a:t>
            </a:r>
          </a:p>
          <a:p>
            <a:r>
              <a:rPr lang="en-GB" dirty="0"/>
              <a:t>Say it on twitter not in DM – then public</a:t>
            </a:r>
          </a:p>
          <a:p>
            <a:r>
              <a:rPr lang="en-GB" dirty="0"/>
              <a:t>Email should email everyone involved</a:t>
            </a:r>
          </a:p>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50</a:t>
            </a:fld>
            <a:endParaRPr lang="en-GB"/>
          </a:p>
        </p:txBody>
      </p:sp>
    </p:spTree>
    <p:extLst>
      <p:ext uri="{BB962C8B-B14F-4D97-AF65-F5344CB8AC3E}">
        <p14:creationId xmlns:p14="http://schemas.microsoft.com/office/powerpoint/2010/main" val="108792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82563" y="835025"/>
            <a:ext cx="7402513" cy="41656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5" name="Shape 55"/>
          <p:cNvSpPr txBox="1">
            <a:spLocks noGrp="1"/>
          </p:cNvSpPr>
          <p:nvPr>
            <p:ph type="body" idx="1"/>
          </p:nvPr>
        </p:nvSpPr>
        <p:spPr>
          <a:xfrm>
            <a:off x="937918" y="5636145"/>
            <a:ext cx="5161021" cy="4641111"/>
          </a:xfrm>
          <a:prstGeom prst="rect">
            <a:avLst/>
          </a:prstGeom>
          <a:noFill/>
          <a:ln>
            <a:noFill/>
          </a:ln>
        </p:spPr>
        <p:txBody>
          <a:bodyPr lIns="95150" tIns="47575" rIns="95150" bIns="47575" anchor="t" anchorCtr="0">
            <a:noAutofit/>
          </a:bodyPr>
          <a:lstStyle/>
          <a:p>
            <a:pPr marL="0" marR="0" lvl="0" indent="0" algn="l" rtl="0">
              <a:spcBef>
                <a:spcPts val="0"/>
              </a:spcBef>
              <a:spcAft>
                <a:spcPts val="0"/>
              </a:spcAft>
              <a:buNone/>
            </a:pPr>
            <a:r>
              <a:rPr lang="en-GB" sz="1200" b="0" i="0" u="none" strike="noStrike" cap="none" baseline="0" dirty="0">
                <a:solidFill>
                  <a:schemeClr val="dk1"/>
                </a:solidFill>
                <a:latin typeface="Times New Roman"/>
                <a:ea typeface="Times New Roman"/>
                <a:cs typeface="Times New Roman"/>
                <a:sym typeface="Times New Roman"/>
              </a:rPr>
              <a:t>This is our main product we have approx. 90 % of the grant management software market in the UK</a:t>
            </a:r>
          </a:p>
          <a:p>
            <a:pPr marL="0" marR="0" lvl="0" indent="0" algn="l" rtl="0">
              <a:spcBef>
                <a:spcPts val="0"/>
              </a:spcBef>
              <a:spcAft>
                <a:spcPts val="0"/>
              </a:spcAft>
              <a:buNone/>
            </a:pPr>
            <a:endParaRPr sz="1200" b="0" i="0" u="none" strike="noStrike" cap="none" baseline="0" dirty="0">
              <a:solidFill>
                <a:schemeClr val="dk1"/>
              </a:solidFill>
              <a:latin typeface="Times New Roman"/>
              <a:ea typeface="Times New Roman"/>
              <a:cs typeface="Times New Roman"/>
              <a:sym typeface="Times New Roman"/>
            </a:endParaRPr>
          </a:p>
        </p:txBody>
      </p:sp>
      <p:sp>
        <p:nvSpPr>
          <p:cNvPr id="56" name="Shape 56"/>
          <p:cNvSpPr txBox="1">
            <a:spLocks noGrp="1"/>
          </p:cNvSpPr>
          <p:nvPr>
            <p:ph type="sldNum" idx="12"/>
          </p:nvPr>
        </p:nvSpPr>
        <p:spPr>
          <a:xfrm>
            <a:off x="3989045" y="10554446"/>
            <a:ext cx="3047809" cy="556150"/>
          </a:xfrm>
          <a:prstGeom prst="rect">
            <a:avLst/>
          </a:prstGeom>
          <a:noFill/>
          <a:ln>
            <a:noFill/>
          </a:ln>
        </p:spPr>
        <p:txBody>
          <a:bodyPr lIns="95150" tIns="47575" rIns="95150" bIns="47575" anchor="b" anchorCtr="0">
            <a:noAutofit/>
          </a:bodyPr>
          <a:lstStyle/>
          <a:p>
            <a:pPr marL="0" marR="0" lvl="0" indent="0" algn="r" rtl="0">
              <a:spcBef>
                <a:spcPts val="0"/>
              </a:spcBef>
              <a:spcAft>
                <a:spcPts val="0"/>
              </a:spcAft>
              <a:buSzPct val="25000"/>
              <a:buNone/>
            </a:pPr>
            <a:fld id="{00000000-1234-1234-1234-123412341234}" type="slidenum">
              <a:rPr lang="en-GB" sz="1200" b="0" i="0" u="none" strike="noStrike" cap="none" baseline="0">
                <a:solidFill>
                  <a:schemeClr val="dk1"/>
                </a:solidFill>
                <a:latin typeface="Times New Roman"/>
                <a:ea typeface="Times New Roman"/>
                <a:cs typeface="Times New Roman"/>
                <a:sym typeface="Times New Roman"/>
              </a:rPr>
              <a:t>6</a:t>
            </a:fld>
            <a:endParaRPr lang="en-GB" sz="1200" b="0" i="0" u="none" strike="noStrike" cap="none" baseline="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21306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Apologies in company context </a:t>
            </a:r>
          </a:p>
          <a:p>
            <a:r>
              <a:rPr lang="en-GB" dirty="0"/>
              <a:t>Customer who came to complaint NTL head end which was in the middle of an industrial estate !!!</a:t>
            </a:r>
          </a:p>
        </p:txBody>
      </p:sp>
      <p:sp>
        <p:nvSpPr>
          <p:cNvPr id="4" name="Slide Number Placeholder 3"/>
          <p:cNvSpPr>
            <a:spLocks noGrp="1"/>
          </p:cNvSpPr>
          <p:nvPr>
            <p:ph type="sldNum" sz="quarter" idx="10"/>
          </p:nvPr>
        </p:nvSpPr>
        <p:spPr/>
        <p:txBody>
          <a:bodyPr/>
          <a:lstStyle/>
          <a:p>
            <a:fld id="{EB25AA68-9307-41A1-A8B8-3841567B6A8A}" type="slidenum">
              <a:rPr lang="en-GB" smtClean="0"/>
              <a:t>51</a:t>
            </a:fld>
            <a:endParaRPr lang="en-GB"/>
          </a:p>
        </p:txBody>
      </p:sp>
    </p:spTree>
    <p:extLst>
      <p:ext uri="{BB962C8B-B14F-4D97-AF65-F5344CB8AC3E}">
        <p14:creationId xmlns:p14="http://schemas.microsoft.com/office/powerpoint/2010/main" val="3813068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52</a:t>
            </a:fld>
            <a:endParaRPr lang="en-GB"/>
          </a:p>
        </p:txBody>
      </p:sp>
    </p:spTree>
    <p:extLst>
      <p:ext uri="{BB962C8B-B14F-4D97-AF65-F5344CB8AC3E}">
        <p14:creationId xmlns:p14="http://schemas.microsoft.com/office/powerpoint/2010/main" val="3590065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53</a:t>
            </a:fld>
            <a:endParaRPr lang="en-GB"/>
          </a:p>
        </p:txBody>
      </p:sp>
    </p:spTree>
    <p:extLst>
      <p:ext uri="{BB962C8B-B14F-4D97-AF65-F5344CB8AC3E}">
        <p14:creationId xmlns:p14="http://schemas.microsoft.com/office/powerpoint/2010/main" val="1279288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Acknowledge how the customers feels</a:t>
            </a:r>
          </a:p>
          <a:p>
            <a:r>
              <a:rPr lang="en-GB" dirty="0"/>
              <a:t>If I was in your situation I would feel the same way </a:t>
            </a:r>
          </a:p>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55</a:t>
            </a:fld>
            <a:endParaRPr lang="en-GB"/>
          </a:p>
        </p:txBody>
      </p:sp>
    </p:spTree>
    <p:extLst>
      <p:ext uri="{BB962C8B-B14F-4D97-AF65-F5344CB8AC3E}">
        <p14:creationId xmlns:p14="http://schemas.microsoft.com/office/powerpoint/2010/main" val="3776418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Agreed goal</a:t>
            </a:r>
          </a:p>
        </p:txBody>
      </p:sp>
      <p:sp>
        <p:nvSpPr>
          <p:cNvPr id="4" name="Slide Number Placeholder 3"/>
          <p:cNvSpPr>
            <a:spLocks noGrp="1"/>
          </p:cNvSpPr>
          <p:nvPr>
            <p:ph type="sldNum" sz="quarter" idx="10"/>
          </p:nvPr>
        </p:nvSpPr>
        <p:spPr/>
        <p:txBody>
          <a:bodyPr/>
          <a:lstStyle/>
          <a:p>
            <a:fld id="{EB25AA68-9307-41A1-A8B8-3841567B6A8A}" type="slidenum">
              <a:rPr lang="en-GB" smtClean="0"/>
              <a:t>57</a:t>
            </a:fld>
            <a:endParaRPr lang="en-GB"/>
          </a:p>
        </p:txBody>
      </p:sp>
    </p:spTree>
    <p:extLst>
      <p:ext uri="{BB962C8B-B14F-4D97-AF65-F5344CB8AC3E}">
        <p14:creationId xmlns:p14="http://schemas.microsoft.com/office/powerpoint/2010/main" val="3117175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17 MINS</a:t>
            </a:r>
          </a:p>
        </p:txBody>
      </p:sp>
      <p:sp>
        <p:nvSpPr>
          <p:cNvPr id="4" name="Slide Number Placeholder 3"/>
          <p:cNvSpPr>
            <a:spLocks noGrp="1"/>
          </p:cNvSpPr>
          <p:nvPr>
            <p:ph type="sldNum" sz="quarter" idx="10"/>
          </p:nvPr>
        </p:nvSpPr>
        <p:spPr/>
        <p:txBody>
          <a:bodyPr/>
          <a:lstStyle/>
          <a:p>
            <a:fld id="{EB25AA68-9307-41A1-A8B8-3841567B6A8A}" type="slidenum">
              <a:rPr lang="en-GB" smtClean="0"/>
              <a:t>58</a:t>
            </a:fld>
            <a:endParaRPr lang="en-GB"/>
          </a:p>
        </p:txBody>
      </p:sp>
    </p:spTree>
    <p:extLst>
      <p:ext uri="{BB962C8B-B14F-4D97-AF65-F5344CB8AC3E}">
        <p14:creationId xmlns:p14="http://schemas.microsoft.com/office/powerpoint/2010/main" val="4201157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59</a:t>
            </a:fld>
            <a:endParaRPr lang="en-GB"/>
          </a:p>
        </p:txBody>
      </p:sp>
    </p:spTree>
    <p:extLst>
      <p:ext uri="{BB962C8B-B14F-4D97-AF65-F5344CB8AC3E}">
        <p14:creationId xmlns:p14="http://schemas.microsoft.com/office/powerpoint/2010/main" val="4249766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careful about the words that we use</a:t>
            </a:r>
          </a:p>
          <a:p>
            <a:r>
              <a:rPr lang="en-GB" dirty="0"/>
              <a:t>They are very powerful and we should be careful </a:t>
            </a:r>
            <a:r>
              <a:rPr lang="en-GB"/>
              <a:t>with them</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60</a:t>
            </a:fld>
            <a:endParaRPr lang="en-GB"/>
          </a:p>
        </p:txBody>
      </p:sp>
    </p:spTree>
    <p:extLst>
      <p:ext uri="{BB962C8B-B14F-4D97-AF65-F5344CB8AC3E}">
        <p14:creationId xmlns:p14="http://schemas.microsoft.com/office/powerpoint/2010/main" val="2828334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words we use when speaking to people can bring us in and make us feel part of something</a:t>
            </a:r>
          </a:p>
          <a:p>
            <a:r>
              <a:rPr lang="en-GB" dirty="0"/>
              <a:t>Make us feel inclusive</a:t>
            </a:r>
          </a:p>
          <a:p>
            <a:r>
              <a:rPr lang="en-GB" dirty="0"/>
              <a:t>Make us feel included</a:t>
            </a:r>
          </a:p>
        </p:txBody>
      </p:sp>
      <p:sp>
        <p:nvSpPr>
          <p:cNvPr id="4" name="Slide Number Placeholder 3"/>
          <p:cNvSpPr>
            <a:spLocks noGrp="1"/>
          </p:cNvSpPr>
          <p:nvPr>
            <p:ph type="sldNum" sz="quarter" idx="10"/>
          </p:nvPr>
        </p:nvSpPr>
        <p:spPr/>
        <p:txBody>
          <a:bodyPr/>
          <a:lstStyle/>
          <a:p>
            <a:fld id="{64ED7AFC-7C73-4DC9-BDE1-39855FF142F6}" type="slidenum">
              <a:rPr lang="en-GB" smtClean="0"/>
              <a:t>61</a:t>
            </a:fld>
            <a:endParaRPr lang="en-GB"/>
          </a:p>
        </p:txBody>
      </p:sp>
    </p:spTree>
    <p:extLst>
      <p:ext uri="{BB962C8B-B14F-4D97-AF65-F5344CB8AC3E}">
        <p14:creationId xmlns:p14="http://schemas.microsoft.com/office/powerpoint/2010/main" val="991969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Words can also exclude us from groups, and conversations, what does it feel like when visit foreign country unable to speak the language?</a:t>
            </a:r>
          </a:p>
          <a:p>
            <a:r>
              <a:rPr lang="en-GB" dirty="0"/>
              <a:t>Make us feel excluded</a:t>
            </a:r>
          </a:p>
          <a:p>
            <a:r>
              <a:rPr lang="en-GB" dirty="0"/>
              <a:t>Make us feel included</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62</a:t>
            </a:fld>
            <a:endParaRPr lang="en-GB"/>
          </a:p>
        </p:txBody>
      </p:sp>
    </p:spTree>
    <p:extLst>
      <p:ext uri="{BB962C8B-B14F-4D97-AF65-F5344CB8AC3E}">
        <p14:creationId xmlns:p14="http://schemas.microsoft.com/office/powerpoint/2010/main" val="304931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dyslexic </a:t>
            </a:r>
          </a:p>
          <a:p>
            <a:r>
              <a:rPr lang="en-GB" dirty="0"/>
              <a:t>And probably have Asperger's syndrome</a:t>
            </a:r>
          </a:p>
        </p:txBody>
      </p:sp>
      <p:sp>
        <p:nvSpPr>
          <p:cNvPr id="4" name="Slide Number Placeholder 3"/>
          <p:cNvSpPr>
            <a:spLocks noGrp="1"/>
          </p:cNvSpPr>
          <p:nvPr>
            <p:ph type="sldNum" sz="quarter" idx="10"/>
          </p:nvPr>
        </p:nvSpPr>
        <p:spPr/>
        <p:txBody>
          <a:bodyPr/>
          <a:lstStyle/>
          <a:p>
            <a:fld id="{EB25AA68-9307-41A1-A8B8-3841567B6A8A}" type="slidenum">
              <a:rPr lang="en-GB" smtClean="0"/>
              <a:t>8</a:t>
            </a:fld>
            <a:endParaRPr lang="en-GB"/>
          </a:p>
        </p:txBody>
      </p:sp>
    </p:spTree>
    <p:extLst>
      <p:ext uri="{BB962C8B-B14F-4D97-AF65-F5344CB8AC3E}">
        <p14:creationId xmlns:p14="http://schemas.microsoft.com/office/powerpoint/2010/main" val="2155139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asked what do I do, this would be my standard reply to most people, including my non-technical family</a:t>
            </a:r>
          </a:p>
        </p:txBody>
      </p:sp>
      <p:sp>
        <p:nvSpPr>
          <p:cNvPr id="4" name="Slide Number Placeholder 3"/>
          <p:cNvSpPr>
            <a:spLocks noGrp="1"/>
          </p:cNvSpPr>
          <p:nvPr>
            <p:ph type="sldNum" sz="quarter" idx="10"/>
          </p:nvPr>
        </p:nvSpPr>
        <p:spPr/>
        <p:txBody>
          <a:bodyPr/>
          <a:lstStyle/>
          <a:p>
            <a:fld id="{64ED7AFC-7C73-4DC9-BDE1-39855FF142F6}" type="slidenum">
              <a:rPr lang="en-GB" smtClean="0"/>
              <a:t>63</a:t>
            </a:fld>
            <a:endParaRPr lang="en-GB"/>
          </a:p>
        </p:txBody>
      </p:sp>
    </p:spTree>
    <p:extLst>
      <p:ext uri="{BB962C8B-B14F-4D97-AF65-F5344CB8AC3E}">
        <p14:creationId xmlns:p14="http://schemas.microsoft.com/office/powerpoint/2010/main" val="614263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they hear?</a:t>
            </a:r>
          </a:p>
        </p:txBody>
      </p:sp>
      <p:sp>
        <p:nvSpPr>
          <p:cNvPr id="4" name="Slide Number Placeholder 3"/>
          <p:cNvSpPr>
            <a:spLocks noGrp="1"/>
          </p:cNvSpPr>
          <p:nvPr>
            <p:ph type="sldNum" sz="quarter" idx="10"/>
          </p:nvPr>
        </p:nvSpPr>
        <p:spPr/>
        <p:txBody>
          <a:bodyPr/>
          <a:lstStyle/>
          <a:p>
            <a:fld id="{64ED7AFC-7C73-4DC9-BDE1-39855FF142F6}" type="slidenum">
              <a:rPr lang="en-GB" smtClean="0"/>
              <a:t>64</a:t>
            </a:fld>
            <a:endParaRPr lang="en-GB"/>
          </a:p>
        </p:txBody>
      </p:sp>
    </p:spTree>
    <p:extLst>
      <p:ext uri="{BB962C8B-B14F-4D97-AF65-F5344CB8AC3E}">
        <p14:creationId xmlns:p14="http://schemas.microsoft.com/office/powerpoint/2010/main" val="3692199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Now my reply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“Mainly I do three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Data Shepherding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Data Grooming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effectLst>
                  <a:outerShdw blurRad="38100" dist="38100" dir="2700000" algn="tl">
                    <a:srgbClr val="000000">
                      <a:alpha val="43137"/>
                    </a:srgbClr>
                  </a:outerShdw>
                </a:effectLst>
              </a:rPr>
              <a:t>Teach Data To 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This is what’s on my linked in profile!!!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65</a:t>
            </a:fld>
            <a:endParaRPr lang="en-GB"/>
          </a:p>
        </p:txBody>
      </p:sp>
    </p:spTree>
    <p:extLst>
      <p:ext uri="{BB962C8B-B14F-4D97-AF65-F5344CB8AC3E}">
        <p14:creationId xmlns:p14="http://schemas.microsoft.com/office/powerpoint/2010/main" val="3800254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is a VERY good question</a:t>
            </a:r>
          </a:p>
          <a:p>
            <a:r>
              <a:rPr lang="en-GB" dirty="0"/>
              <a:t>Use words most people understand and can relate to</a:t>
            </a:r>
          </a:p>
        </p:txBody>
      </p:sp>
      <p:sp>
        <p:nvSpPr>
          <p:cNvPr id="4" name="Slide Number Placeholder 3"/>
          <p:cNvSpPr>
            <a:spLocks noGrp="1"/>
          </p:cNvSpPr>
          <p:nvPr>
            <p:ph type="sldNum" sz="quarter" idx="10"/>
          </p:nvPr>
        </p:nvSpPr>
        <p:spPr/>
        <p:txBody>
          <a:bodyPr/>
          <a:lstStyle/>
          <a:p>
            <a:fld id="{64ED7AFC-7C73-4DC9-BDE1-39855FF142F6}" type="slidenum">
              <a:rPr lang="en-GB" smtClean="0"/>
              <a:t>66</a:t>
            </a:fld>
            <a:endParaRPr lang="en-GB"/>
          </a:p>
        </p:txBody>
      </p:sp>
    </p:spTree>
    <p:extLst>
      <p:ext uri="{BB962C8B-B14F-4D97-AF65-F5344CB8AC3E}">
        <p14:creationId xmlns:p14="http://schemas.microsoft.com/office/powerpoint/2010/main" val="3704969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67</a:t>
            </a:fld>
            <a:endParaRPr lang="en-GB"/>
          </a:p>
        </p:txBody>
      </p:sp>
    </p:spTree>
    <p:extLst>
      <p:ext uri="{BB962C8B-B14F-4D97-AF65-F5344CB8AC3E}">
        <p14:creationId xmlns:p14="http://schemas.microsoft.com/office/powerpoint/2010/main" val="1272228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 am deliberate messing with in the answers</a:t>
            </a:r>
          </a:p>
        </p:txBody>
      </p:sp>
      <p:sp>
        <p:nvSpPr>
          <p:cNvPr id="4" name="Slide Number Placeholder 3"/>
          <p:cNvSpPr>
            <a:spLocks noGrp="1"/>
          </p:cNvSpPr>
          <p:nvPr>
            <p:ph type="sldNum" sz="quarter" idx="10"/>
          </p:nvPr>
        </p:nvSpPr>
        <p:spPr/>
        <p:txBody>
          <a:bodyPr/>
          <a:lstStyle/>
          <a:p>
            <a:fld id="{EB25AA68-9307-41A1-A8B8-3841567B6A8A}" type="slidenum">
              <a:rPr lang="en-GB" smtClean="0"/>
              <a:t>71</a:t>
            </a:fld>
            <a:endParaRPr lang="en-GB"/>
          </a:p>
        </p:txBody>
      </p:sp>
    </p:spTree>
    <p:extLst>
      <p:ext uri="{BB962C8B-B14F-4D97-AF65-F5344CB8AC3E}">
        <p14:creationId xmlns:p14="http://schemas.microsoft.com/office/powerpoint/2010/main" val="2844110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SUGGEST that you think about those people you are speaking to</a:t>
            </a:r>
          </a:p>
        </p:txBody>
      </p:sp>
      <p:sp>
        <p:nvSpPr>
          <p:cNvPr id="4" name="Slide Number Placeholder 3"/>
          <p:cNvSpPr>
            <a:spLocks noGrp="1"/>
          </p:cNvSpPr>
          <p:nvPr>
            <p:ph type="sldNum" sz="quarter" idx="10"/>
          </p:nvPr>
        </p:nvSpPr>
        <p:spPr/>
        <p:txBody>
          <a:bodyPr/>
          <a:lstStyle/>
          <a:p>
            <a:fld id="{64ED7AFC-7C73-4DC9-BDE1-39855FF142F6}" type="slidenum">
              <a:rPr lang="en-GB" smtClean="0"/>
              <a:t>72</a:t>
            </a:fld>
            <a:endParaRPr lang="en-GB"/>
          </a:p>
        </p:txBody>
      </p:sp>
    </p:spTree>
    <p:extLst>
      <p:ext uri="{BB962C8B-B14F-4D97-AF65-F5344CB8AC3E}">
        <p14:creationId xmlns:p14="http://schemas.microsoft.com/office/powerpoint/2010/main" val="1748006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people think the words we use they understand them</a:t>
            </a:r>
          </a:p>
        </p:txBody>
      </p:sp>
      <p:sp>
        <p:nvSpPr>
          <p:cNvPr id="4" name="Slide Number Placeholder 3"/>
          <p:cNvSpPr>
            <a:spLocks noGrp="1"/>
          </p:cNvSpPr>
          <p:nvPr>
            <p:ph type="sldNum" sz="quarter" idx="10"/>
          </p:nvPr>
        </p:nvSpPr>
        <p:spPr/>
        <p:txBody>
          <a:bodyPr/>
          <a:lstStyle/>
          <a:p>
            <a:fld id="{64ED7AFC-7C73-4DC9-BDE1-39855FF142F6}" type="slidenum">
              <a:rPr lang="en-GB" smtClean="0"/>
              <a:t>74</a:t>
            </a:fld>
            <a:endParaRPr lang="en-GB"/>
          </a:p>
        </p:txBody>
      </p:sp>
    </p:spTree>
    <p:extLst>
      <p:ext uri="{BB962C8B-B14F-4D97-AF65-F5344CB8AC3E}">
        <p14:creationId xmlns:p14="http://schemas.microsoft.com/office/powerpoint/2010/main" val="691313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speaking to Jamie (</a:t>
            </a:r>
            <a:r>
              <a:rPr lang="en-GB" dirty="0" err="1"/>
              <a:t>SysAdmin</a:t>
            </a:r>
            <a:r>
              <a:rPr lang="en-GB" dirty="0"/>
              <a:t>) make sure I explain clearly what I want.  He is responsible for changes to our production databases, not dba or dev</a:t>
            </a:r>
          </a:p>
        </p:txBody>
      </p:sp>
      <p:sp>
        <p:nvSpPr>
          <p:cNvPr id="4" name="Slide Number Placeholder 3"/>
          <p:cNvSpPr>
            <a:spLocks noGrp="1"/>
          </p:cNvSpPr>
          <p:nvPr>
            <p:ph type="sldNum" sz="quarter" idx="10"/>
          </p:nvPr>
        </p:nvSpPr>
        <p:spPr/>
        <p:txBody>
          <a:bodyPr/>
          <a:lstStyle/>
          <a:p>
            <a:fld id="{64ED7AFC-7C73-4DC9-BDE1-39855FF142F6}" type="slidenum">
              <a:rPr lang="en-GB" smtClean="0"/>
              <a:t>76</a:t>
            </a:fld>
            <a:endParaRPr lang="en-GB"/>
          </a:p>
        </p:txBody>
      </p:sp>
    </p:spTree>
    <p:extLst>
      <p:ext uri="{BB962C8B-B14F-4D97-AF65-F5344CB8AC3E}">
        <p14:creationId xmlns:p14="http://schemas.microsoft.com/office/powerpoint/2010/main" val="2278071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Scratch the itch</a:t>
            </a:r>
          </a:p>
          <a:p>
            <a:r>
              <a:rPr lang="en-GB" dirty="0"/>
              <a:t>Address the what they need or wanting from me</a:t>
            </a:r>
          </a:p>
          <a:p>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77</a:t>
            </a:fld>
            <a:endParaRPr lang="en-GB"/>
          </a:p>
        </p:txBody>
      </p:sp>
    </p:spTree>
    <p:extLst>
      <p:ext uri="{BB962C8B-B14F-4D97-AF65-F5344CB8AC3E}">
        <p14:creationId xmlns:p14="http://schemas.microsoft.com/office/powerpoint/2010/main" val="183068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will be whistle stop tour</a:t>
            </a:r>
          </a:p>
          <a:p>
            <a:r>
              <a:rPr lang="en-GB" dirty="0"/>
              <a:t>We are going to talk about a lot of topics in a very short space of time</a:t>
            </a:r>
          </a:p>
        </p:txBody>
      </p:sp>
      <p:sp>
        <p:nvSpPr>
          <p:cNvPr id="4" name="Slide Number Placeholder 3"/>
          <p:cNvSpPr>
            <a:spLocks noGrp="1"/>
          </p:cNvSpPr>
          <p:nvPr>
            <p:ph type="sldNum" sz="quarter" idx="10"/>
          </p:nvPr>
        </p:nvSpPr>
        <p:spPr/>
        <p:txBody>
          <a:bodyPr/>
          <a:lstStyle/>
          <a:p>
            <a:fld id="{EB25AA68-9307-41A1-A8B8-3841567B6A8A}" type="slidenum">
              <a:rPr lang="en-GB" smtClean="0"/>
              <a:t>9</a:t>
            </a:fld>
            <a:endParaRPr lang="en-GB"/>
          </a:p>
        </p:txBody>
      </p:sp>
    </p:spTree>
    <p:extLst>
      <p:ext uri="{BB962C8B-B14F-4D97-AF65-F5344CB8AC3E}">
        <p14:creationId xmlns:p14="http://schemas.microsoft.com/office/powerpoint/2010/main" val="19925717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 Give them a reason why to do it – benefits of doing, or dangers of not doing</a:t>
            </a:r>
          </a:p>
        </p:txBody>
      </p:sp>
      <p:sp>
        <p:nvSpPr>
          <p:cNvPr id="4" name="Slide Number Placeholder 3"/>
          <p:cNvSpPr>
            <a:spLocks noGrp="1"/>
          </p:cNvSpPr>
          <p:nvPr>
            <p:ph type="sldNum" sz="quarter" idx="10"/>
          </p:nvPr>
        </p:nvSpPr>
        <p:spPr/>
        <p:txBody>
          <a:bodyPr/>
          <a:lstStyle/>
          <a:p>
            <a:fld id="{64ED7AFC-7C73-4DC9-BDE1-39855FF142F6}" type="slidenum">
              <a:rPr lang="en-GB" smtClean="0"/>
              <a:t>79</a:t>
            </a:fld>
            <a:endParaRPr lang="en-GB"/>
          </a:p>
        </p:txBody>
      </p:sp>
    </p:spTree>
    <p:extLst>
      <p:ext uri="{BB962C8B-B14F-4D97-AF65-F5344CB8AC3E}">
        <p14:creationId xmlns:p14="http://schemas.microsoft.com/office/powerpoint/2010/main" val="909098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27 MINS</a:t>
            </a:r>
          </a:p>
        </p:txBody>
      </p:sp>
      <p:sp>
        <p:nvSpPr>
          <p:cNvPr id="4" name="Slide Number Placeholder 3"/>
          <p:cNvSpPr>
            <a:spLocks noGrp="1"/>
          </p:cNvSpPr>
          <p:nvPr>
            <p:ph type="sldNum" sz="quarter" idx="10"/>
          </p:nvPr>
        </p:nvSpPr>
        <p:spPr/>
        <p:txBody>
          <a:bodyPr/>
          <a:lstStyle/>
          <a:p>
            <a:fld id="{64ED7AFC-7C73-4DC9-BDE1-39855FF142F6}" type="slidenum">
              <a:rPr lang="en-GB" smtClean="0"/>
              <a:t>80</a:t>
            </a:fld>
            <a:endParaRPr lang="en-GB"/>
          </a:p>
        </p:txBody>
      </p:sp>
    </p:spTree>
    <p:extLst>
      <p:ext uri="{BB962C8B-B14F-4D97-AF65-F5344CB8AC3E}">
        <p14:creationId xmlns:p14="http://schemas.microsoft.com/office/powerpoint/2010/main" val="1566846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4ED7AFC-7C73-4DC9-BDE1-39855FF142F6}" type="slidenum">
              <a:rPr lang="en-GB" smtClean="0"/>
              <a:t>82</a:t>
            </a:fld>
            <a:endParaRPr lang="en-GB"/>
          </a:p>
        </p:txBody>
      </p:sp>
    </p:spTree>
    <p:extLst>
      <p:ext uri="{BB962C8B-B14F-4D97-AF65-F5344CB8AC3E}">
        <p14:creationId xmlns:p14="http://schemas.microsoft.com/office/powerpoint/2010/main" val="836849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83</a:t>
            </a:fld>
            <a:endParaRPr lang="en-GB"/>
          </a:p>
        </p:txBody>
      </p:sp>
    </p:spTree>
    <p:extLst>
      <p:ext uri="{BB962C8B-B14F-4D97-AF65-F5344CB8AC3E}">
        <p14:creationId xmlns:p14="http://schemas.microsoft.com/office/powerpoint/2010/main" val="18295731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4ED7AFC-7C73-4DC9-BDE1-39855FF142F6}" type="slidenum">
              <a:rPr lang="en-GB" smtClean="0"/>
              <a:t>84</a:t>
            </a:fld>
            <a:endParaRPr lang="en-GB"/>
          </a:p>
        </p:txBody>
      </p:sp>
    </p:spTree>
    <p:extLst>
      <p:ext uri="{BB962C8B-B14F-4D97-AF65-F5344CB8AC3E}">
        <p14:creationId xmlns:p14="http://schemas.microsoft.com/office/powerpoint/2010/main" val="1369829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Listen is just acknowledging the sound of the words</a:t>
            </a:r>
          </a:p>
          <a:p>
            <a:r>
              <a:rPr lang="en-GB" dirty="0"/>
              <a:t>There is no action take the words are just heard </a:t>
            </a:r>
          </a:p>
        </p:txBody>
      </p:sp>
      <p:sp>
        <p:nvSpPr>
          <p:cNvPr id="4" name="Slide Number Placeholder 3"/>
          <p:cNvSpPr>
            <a:spLocks noGrp="1"/>
          </p:cNvSpPr>
          <p:nvPr>
            <p:ph type="sldNum" sz="quarter" idx="10"/>
          </p:nvPr>
        </p:nvSpPr>
        <p:spPr/>
        <p:txBody>
          <a:bodyPr/>
          <a:lstStyle/>
          <a:p>
            <a:fld id="{64ED7AFC-7C73-4DC9-BDE1-39855FF142F6}" type="slidenum">
              <a:rPr lang="en-GB" smtClean="0"/>
              <a:t>85</a:t>
            </a:fld>
            <a:endParaRPr lang="en-GB"/>
          </a:p>
        </p:txBody>
      </p:sp>
    </p:spTree>
    <p:extLst>
      <p:ext uri="{BB962C8B-B14F-4D97-AF65-F5344CB8AC3E}">
        <p14:creationId xmlns:p14="http://schemas.microsoft.com/office/powerpoint/2010/main" val="2657530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Listening requires to hear the words and sentences.  Picking out what the speaker is saying.  This requires use of your mind, its active and requires work on the part of the listener.</a:t>
            </a:r>
          </a:p>
        </p:txBody>
      </p:sp>
      <p:sp>
        <p:nvSpPr>
          <p:cNvPr id="4" name="Slide Number Placeholder 3"/>
          <p:cNvSpPr>
            <a:spLocks noGrp="1"/>
          </p:cNvSpPr>
          <p:nvPr>
            <p:ph type="sldNum" sz="quarter" idx="10"/>
          </p:nvPr>
        </p:nvSpPr>
        <p:spPr/>
        <p:txBody>
          <a:bodyPr/>
          <a:lstStyle/>
          <a:p>
            <a:fld id="{64ED7AFC-7C73-4DC9-BDE1-39855FF142F6}" type="slidenum">
              <a:rPr lang="en-GB" smtClean="0"/>
              <a:t>86</a:t>
            </a:fld>
            <a:endParaRPr lang="en-GB"/>
          </a:p>
        </p:txBody>
      </p:sp>
    </p:spTree>
    <p:extLst>
      <p:ext uri="{BB962C8B-B14F-4D97-AF65-F5344CB8AC3E}">
        <p14:creationId xmlns:p14="http://schemas.microsoft.com/office/powerpoint/2010/main" val="2214739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Active listening can help us hear what people really mean</a:t>
            </a:r>
          </a:p>
          <a:p>
            <a:r>
              <a:rPr lang="en-GB" dirty="0"/>
              <a:t>Rather than what people often want us to hear or see</a:t>
            </a:r>
          </a:p>
        </p:txBody>
      </p:sp>
      <p:sp>
        <p:nvSpPr>
          <p:cNvPr id="4" name="Slide Number Placeholder 3"/>
          <p:cNvSpPr>
            <a:spLocks noGrp="1"/>
          </p:cNvSpPr>
          <p:nvPr>
            <p:ph type="sldNum" sz="quarter" idx="10"/>
          </p:nvPr>
        </p:nvSpPr>
        <p:spPr/>
        <p:txBody>
          <a:bodyPr/>
          <a:lstStyle/>
          <a:p>
            <a:fld id="{64ED7AFC-7C73-4DC9-BDE1-39855FF142F6}" type="slidenum">
              <a:rPr lang="en-GB" smtClean="0"/>
              <a:t>87</a:t>
            </a:fld>
            <a:endParaRPr lang="en-GB"/>
          </a:p>
        </p:txBody>
      </p:sp>
    </p:spTree>
    <p:extLst>
      <p:ext uri="{BB962C8B-B14F-4D97-AF65-F5344CB8AC3E}">
        <p14:creationId xmlns:p14="http://schemas.microsoft.com/office/powerpoint/2010/main" val="442067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Conflicts can also be resolved if we are willing to listen to what the other person is saying</a:t>
            </a:r>
          </a:p>
        </p:txBody>
      </p:sp>
      <p:sp>
        <p:nvSpPr>
          <p:cNvPr id="4" name="Slide Number Placeholder 3"/>
          <p:cNvSpPr>
            <a:spLocks noGrp="1"/>
          </p:cNvSpPr>
          <p:nvPr>
            <p:ph type="sldNum" sz="quarter" idx="10"/>
          </p:nvPr>
        </p:nvSpPr>
        <p:spPr/>
        <p:txBody>
          <a:bodyPr/>
          <a:lstStyle/>
          <a:p>
            <a:fld id="{64ED7AFC-7C73-4DC9-BDE1-39855FF142F6}" type="slidenum">
              <a:rPr lang="en-GB" smtClean="0"/>
              <a:t>88</a:t>
            </a:fld>
            <a:endParaRPr lang="en-GB"/>
          </a:p>
        </p:txBody>
      </p:sp>
    </p:spTree>
    <p:extLst>
      <p:ext uri="{BB962C8B-B14F-4D97-AF65-F5344CB8AC3E}">
        <p14:creationId xmlns:p14="http://schemas.microsoft.com/office/powerpoint/2010/main" val="3405382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89</a:t>
            </a:fld>
            <a:endParaRPr lang="en-GB"/>
          </a:p>
        </p:txBody>
      </p:sp>
    </p:spTree>
    <p:extLst>
      <p:ext uri="{BB962C8B-B14F-4D97-AF65-F5344CB8AC3E}">
        <p14:creationId xmlns:p14="http://schemas.microsoft.com/office/powerpoint/2010/main" val="542812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a:t>
            </a:r>
            <a:r>
              <a:rPr lang="en-GB"/>
              <a:t>aim with </a:t>
            </a:r>
            <a:r>
              <a:rPr lang="en-GB" dirty="0"/>
              <a:t>this presentation is for you to take just one point away from the session</a:t>
            </a:r>
          </a:p>
          <a:p>
            <a:r>
              <a:rPr lang="en-GB" dirty="0"/>
              <a:t>Of your choosing</a:t>
            </a:r>
          </a:p>
          <a:p>
            <a:endParaRPr lang="en-GB" dirty="0"/>
          </a:p>
          <a:p>
            <a:r>
              <a:rPr lang="en-GB" dirty="0" err="1"/>
              <a:t>Ja</a:t>
            </a:r>
            <a:r>
              <a:rPr lang="en-GB" dirty="0"/>
              <a:t> </a:t>
            </a:r>
            <a:r>
              <a:rPr lang="en-GB" dirty="0" err="1"/>
              <a:t>enine</a:t>
            </a:r>
            <a:r>
              <a:rPr lang="en-GB" dirty="0"/>
              <a:t> </a:t>
            </a:r>
            <a:r>
              <a:rPr lang="en-GB" dirty="0" err="1"/>
              <a:t>punkt</a:t>
            </a:r>
            <a:endParaRPr lang="en-GB" dirty="0"/>
          </a:p>
        </p:txBody>
      </p:sp>
      <p:sp>
        <p:nvSpPr>
          <p:cNvPr id="4" name="Slide Number Placeholder 3"/>
          <p:cNvSpPr>
            <a:spLocks noGrp="1"/>
          </p:cNvSpPr>
          <p:nvPr>
            <p:ph type="sldNum" sz="quarter" idx="10"/>
          </p:nvPr>
        </p:nvSpPr>
        <p:spPr/>
        <p:txBody>
          <a:bodyPr/>
          <a:lstStyle/>
          <a:p>
            <a:fld id="{EB25AA68-9307-41A1-A8B8-3841567B6A8A}" type="slidenum">
              <a:rPr lang="en-GB" smtClean="0"/>
              <a:t>10</a:t>
            </a:fld>
            <a:endParaRPr lang="en-GB"/>
          </a:p>
        </p:txBody>
      </p:sp>
    </p:spTree>
    <p:extLst>
      <p:ext uri="{BB962C8B-B14F-4D97-AF65-F5344CB8AC3E}">
        <p14:creationId xmlns:p14="http://schemas.microsoft.com/office/powerpoint/2010/main" val="22039333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Sales all talking and no listening?</a:t>
            </a:r>
          </a:p>
          <a:p>
            <a:r>
              <a:rPr lang="en-GB" dirty="0"/>
              <a:t>Study showed very different picture, top sales people listened more and talked less</a:t>
            </a:r>
          </a:p>
          <a:p>
            <a:r>
              <a:rPr lang="en-GB" dirty="0"/>
              <a:t>Golden ration – 2 ears and one mouth, so listen twice as much as you talk</a:t>
            </a:r>
          </a:p>
        </p:txBody>
      </p:sp>
      <p:sp>
        <p:nvSpPr>
          <p:cNvPr id="4" name="Slide Number Placeholder 3"/>
          <p:cNvSpPr>
            <a:spLocks noGrp="1"/>
          </p:cNvSpPr>
          <p:nvPr>
            <p:ph type="sldNum" sz="quarter" idx="10"/>
          </p:nvPr>
        </p:nvSpPr>
        <p:spPr/>
        <p:txBody>
          <a:bodyPr/>
          <a:lstStyle/>
          <a:p>
            <a:fld id="{64ED7AFC-7C73-4DC9-BDE1-39855FF142F6}" type="slidenum">
              <a:rPr lang="en-GB" smtClean="0"/>
              <a:t>90</a:t>
            </a:fld>
            <a:endParaRPr lang="en-GB"/>
          </a:p>
        </p:txBody>
      </p:sp>
    </p:spTree>
    <p:extLst>
      <p:ext uri="{BB962C8B-B14F-4D97-AF65-F5344CB8AC3E}">
        <p14:creationId xmlns:p14="http://schemas.microsoft.com/office/powerpoint/2010/main" val="3812835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4ED7AFC-7C73-4DC9-BDE1-39855FF142F6}" type="slidenum">
              <a:rPr lang="en-GB" smtClean="0"/>
              <a:t>91</a:t>
            </a:fld>
            <a:endParaRPr lang="en-GB"/>
          </a:p>
        </p:txBody>
      </p:sp>
    </p:spTree>
    <p:extLst>
      <p:ext uri="{BB962C8B-B14F-4D97-AF65-F5344CB8AC3E}">
        <p14:creationId xmlns:p14="http://schemas.microsoft.com/office/powerpoint/2010/main" val="17248527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tips and hints, this takes practice</a:t>
            </a:r>
          </a:p>
        </p:txBody>
      </p:sp>
      <p:sp>
        <p:nvSpPr>
          <p:cNvPr id="4" name="Slide Number Placeholder 3"/>
          <p:cNvSpPr>
            <a:spLocks noGrp="1"/>
          </p:cNvSpPr>
          <p:nvPr>
            <p:ph type="sldNum" sz="quarter" idx="10"/>
          </p:nvPr>
        </p:nvSpPr>
        <p:spPr/>
        <p:txBody>
          <a:bodyPr/>
          <a:lstStyle/>
          <a:p>
            <a:fld id="{64ED7AFC-7C73-4DC9-BDE1-39855FF142F6}" type="slidenum">
              <a:rPr lang="en-GB" smtClean="0"/>
              <a:t>92</a:t>
            </a:fld>
            <a:endParaRPr lang="en-GB"/>
          </a:p>
        </p:txBody>
      </p:sp>
    </p:spTree>
    <p:extLst>
      <p:ext uri="{BB962C8B-B14F-4D97-AF65-F5344CB8AC3E}">
        <p14:creationId xmlns:p14="http://schemas.microsoft.com/office/powerpoint/2010/main" val="2137489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Easy to say you are “listening”</a:t>
            </a:r>
          </a:p>
          <a:p>
            <a:r>
              <a:rPr lang="en-GB" dirty="0"/>
              <a:t>Show you are “listening” is far more effective though</a:t>
            </a:r>
          </a:p>
        </p:txBody>
      </p:sp>
      <p:sp>
        <p:nvSpPr>
          <p:cNvPr id="4" name="Slide Number Placeholder 3"/>
          <p:cNvSpPr>
            <a:spLocks noGrp="1"/>
          </p:cNvSpPr>
          <p:nvPr>
            <p:ph type="sldNum" sz="quarter" idx="10"/>
          </p:nvPr>
        </p:nvSpPr>
        <p:spPr/>
        <p:txBody>
          <a:bodyPr/>
          <a:lstStyle/>
          <a:p>
            <a:fld id="{64ED7AFC-7C73-4DC9-BDE1-39855FF142F6}" type="slidenum">
              <a:rPr lang="en-GB" smtClean="0"/>
              <a:t>93</a:t>
            </a:fld>
            <a:endParaRPr lang="en-GB"/>
          </a:p>
        </p:txBody>
      </p:sp>
    </p:spTree>
    <p:extLst>
      <p:ext uri="{BB962C8B-B14F-4D97-AF65-F5344CB8AC3E}">
        <p14:creationId xmlns:p14="http://schemas.microsoft.com/office/powerpoint/2010/main" val="29865567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Face the person you are listening</a:t>
            </a:r>
          </a:p>
          <a:p>
            <a:r>
              <a:rPr lang="en-GB" dirty="0"/>
              <a:t>Make eye contact</a:t>
            </a:r>
          </a:p>
          <a:p>
            <a:r>
              <a:rPr lang="en-GB" dirty="0"/>
              <a:t>Put away distractions if you end up playing with them</a:t>
            </a:r>
          </a:p>
          <a:p>
            <a:r>
              <a:rPr lang="en-GB" dirty="0"/>
              <a:t>Smile it really helps</a:t>
            </a:r>
          </a:p>
          <a:p>
            <a:r>
              <a:rPr lang="en-GB" dirty="0"/>
              <a:t>Make sure you body language is open, are you arms and / or legs crossed?  Are you constantly looking down? (looking at notes is ok just not all the time)</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94</a:t>
            </a:fld>
            <a:endParaRPr lang="en-GB"/>
          </a:p>
        </p:txBody>
      </p:sp>
    </p:spTree>
    <p:extLst>
      <p:ext uri="{BB962C8B-B14F-4D97-AF65-F5344CB8AC3E}">
        <p14:creationId xmlns:p14="http://schemas.microsoft.com/office/powerpoint/2010/main" val="39515165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Nodding your head just once in a while</a:t>
            </a:r>
          </a:p>
        </p:txBody>
      </p:sp>
      <p:sp>
        <p:nvSpPr>
          <p:cNvPr id="4" name="Slide Number Placeholder 3"/>
          <p:cNvSpPr>
            <a:spLocks noGrp="1"/>
          </p:cNvSpPr>
          <p:nvPr>
            <p:ph type="sldNum" sz="quarter" idx="10"/>
          </p:nvPr>
        </p:nvSpPr>
        <p:spPr/>
        <p:txBody>
          <a:bodyPr/>
          <a:lstStyle/>
          <a:p>
            <a:fld id="{64ED7AFC-7C73-4DC9-BDE1-39855FF142F6}" type="slidenum">
              <a:rPr lang="en-GB" smtClean="0"/>
              <a:t>95</a:t>
            </a:fld>
            <a:endParaRPr lang="en-GB"/>
          </a:p>
        </p:txBody>
      </p:sp>
    </p:spTree>
    <p:extLst>
      <p:ext uri="{BB962C8B-B14F-4D97-AF65-F5344CB8AC3E}">
        <p14:creationId xmlns:p14="http://schemas.microsoft.com/office/powerpoint/2010/main" val="32651297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the listener with words and phrases</a:t>
            </a:r>
          </a:p>
          <a:p>
            <a:r>
              <a:rPr lang="en-GB" dirty="0"/>
              <a:t>"Yes" "Really" "Tell me more" "What happened then?" "hmm" "That's fascinating" "how did that make you feel“</a:t>
            </a:r>
          </a:p>
          <a:p>
            <a:r>
              <a:rPr lang="en-GB" dirty="0"/>
              <a:t>Use words and phrase you feel comfortable, remember practice makes prefect</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96</a:t>
            </a:fld>
            <a:endParaRPr lang="en-GB"/>
          </a:p>
        </p:txBody>
      </p:sp>
    </p:spTree>
    <p:extLst>
      <p:ext uri="{BB962C8B-B14F-4D97-AF65-F5344CB8AC3E}">
        <p14:creationId xmlns:p14="http://schemas.microsoft.com/office/powerpoint/2010/main" val="4299578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 attention to the speaker</a:t>
            </a:r>
          </a:p>
          <a:p>
            <a:r>
              <a:rPr lang="en-GB" dirty="0"/>
              <a:t>Listen to what they are saying</a:t>
            </a:r>
          </a:p>
          <a:p>
            <a:r>
              <a:rPr lang="en-GB" dirty="0"/>
              <a:t>Not just the words</a:t>
            </a:r>
          </a:p>
          <a:p>
            <a:r>
              <a:rPr lang="en-GB" dirty="0"/>
              <a:t>How are they spoken, pauses, how are the words used, what sentences</a:t>
            </a:r>
          </a:p>
          <a:p>
            <a:r>
              <a:rPr lang="en-GB" dirty="0"/>
              <a:t>ASK QUESTIONS if you do not understand, not like an interrogation</a:t>
            </a:r>
          </a:p>
        </p:txBody>
      </p:sp>
      <p:sp>
        <p:nvSpPr>
          <p:cNvPr id="4" name="Slide Number Placeholder 3"/>
          <p:cNvSpPr>
            <a:spLocks noGrp="1"/>
          </p:cNvSpPr>
          <p:nvPr>
            <p:ph type="sldNum" sz="quarter" idx="10"/>
          </p:nvPr>
        </p:nvSpPr>
        <p:spPr/>
        <p:txBody>
          <a:bodyPr/>
          <a:lstStyle/>
          <a:p>
            <a:fld id="{64ED7AFC-7C73-4DC9-BDE1-39855FF142F6}" type="slidenum">
              <a:rPr lang="en-GB" smtClean="0"/>
              <a:t>97</a:t>
            </a:fld>
            <a:endParaRPr lang="en-GB"/>
          </a:p>
        </p:txBody>
      </p:sp>
    </p:spTree>
    <p:extLst>
      <p:ext uri="{BB962C8B-B14F-4D97-AF65-F5344CB8AC3E}">
        <p14:creationId xmlns:p14="http://schemas.microsoft.com/office/powerpoint/2010/main" val="839580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1346200"/>
            <a:ext cx="6465888" cy="3638550"/>
          </a:xfrm>
        </p:spPr>
      </p:sp>
      <p:sp>
        <p:nvSpPr>
          <p:cNvPr id="3" name="Notes Placeholder 2"/>
          <p:cNvSpPr>
            <a:spLocks noGrp="1"/>
          </p:cNvSpPr>
          <p:nvPr>
            <p:ph type="body" idx="1"/>
          </p:nvPr>
        </p:nvSpPr>
        <p:spPr/>
        <p:txBody>
          <a:bodyPr/>
          <a:lstStyle/>
          <a:p>
            <a:r>
              <a:rPr lang="en-GB" dirty="0"/>
              <a:t>Body language is what we do not say it often shows what we really mean</a:t>
            </a:r>
          </a:p>
        </p:txBody>
      </p:sp>
      <p:sp>
        <p:nvSpPr>
          <p:cNvPr id="4" name="Slide Number Placeholder 3"/>
          <p:cNvSpPr>
            <a:spLocks noGrp="1"/>
          </p:cNvSpPr>
          <p:nvPr>
            <p:ph type="sldNum" sz="quarter" idx="10"/>
          </p:nvPr>
        </p:nvSpPr>
        <p:spPr/>
        <p:txBody>
          <a:bodyPr/>
          <a:lstStyle/>
          <a:p>
            <a:fld id="{64ED7AFC-7C73-4DC9-BDE1-39855FF142F6}" type="slidenum">
              <a:rPr lang="en-GB" smtClean="0"/>
              <a:t>98</a:t>
            </a:fld>
            <a:endParaRPr lang="en-GB"/>
          </a:p>
        </p:txBody>
      </p:sp>
    </p:spTree>
    <p:extLst>
      <p:ext uri="{BB962C8B-B14F-4D97-AF65-F5344CB8AC3E}">
        <p14:creationId xmlns:p14="http://schemas.microsoft.com/office/powerpoint/2010/main" val="38978524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or little eye contact ask yourself why</a:t>
            </a:r>
          </a:p>
          <a:p>
            <a:r>
              <a:rPr lang="en-GB" dirty="0"/>
              <a:t>Nervous?</a:t>
            </a:r>
          </a:p>
          <a:p>
            <a:r>
              <a:rPr lang="en-GB" dirty="0"/>
              <a:t>Something do not want to say</a:t>
            </a:r>
          </a:p>
          <a:p>
            <a:r>
              <a:rPr lang="en-GB" dirty="0"/>
              <a:t>Something to hide</a:t>
            </a:r>
          </a:p>
          <a:p>
            <a:r>
              <a:rPr lang="en-GB" dirty="0"/>
              <a:t>CONTEXT !!!!!</a:t>
            </a:r>
          </a:p>
        </p:txBody>
      </p:sp>
      <p:sp>
        <p:nvSpPr>
          <p:cNvPr id="4" name="Slide Number Placeholder 3"/>
          <p:cNvSpPr>
            <a:spLocks noGrp="1"/>
          </p:cNvSpPr>
          <p:nvPr>
            <p:ph type="sldNum" sz="quarter" idx="10"/>
          </p:nvPr>
        </p:nvSpPr>
        <p:spPr/>
        <p:txBody>
          <a:bodyPr/>
          <a:lstStyle/>
          <a:p>
            <a:fld id="{64ED7AFC-7C73-4DC9-BDE1-39855FF142F6}" type="slidenum">
              <a:rPr lang="en-GB" smtClean="0"/>
              <a:t>99</a:t>
            </a:fld>
            <a:endParaRPr lang="en-GB"/>
          </a:p>
        </p:txBody>
      </p:sp>
    </p:spTree>
    <p:extLst>
      <p:ext uri="{BB962C8B-B14F-4D97-AF65-F5344CB8AC3E}">
        <p14:creationId xmlns:p14="http://schemas.microsoft.com/office/powerpoint/2010/main" val="37184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Mistakes</a:t>
            </a:r>
          </a:p>
        </p:txBody>
      </p:sp>
      <p:sp>
        <p:nvSpPr>
          <p:cNvPr id="4" name="Slide Number Placeholder 3"/>
          <p:cNvSpPr>
            <a:spLocks noGrp="1"/>
          </p:cNvSpPr>
          <p:nvPr>
            <p:ph type="sldNum" sz="quarter" idx="10"/>
          </p:nvPr>
        </p:nvSpPr>
        <p:spPr/>
        <p:txBody>
          <a:bodyPr/>
          <a:lstStyle/>
          <a:p>
            <a:fld id="{EB25AA68-9307-41A1-A8B8-3841567B6A8A}" type="slidenum">
              <a:rPr lang="en-GB" smtClean="0"/>
              <a:t>11</a:t>
            </a:fld>
            <a:endParaRPr lang="en-GB"/>
          </a:p>
        </p:txBody>
      </p:sp>
    </p:spTree>
    <p:extLst>
      <p:ext uri="{BB962C8B-B14F-4D97-AF65-F5344CB8AC3E}">
        <p14:creationId xmlns:p14="http://schemas.microsoft.com/office/powerpoint/2010/main" val="20784289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368300"/>
            <a:ext cx="6462712" cy="3636963"/>
          </a:xfrm>
        </p:spPr>
      </p:sp>
      <p:sp>
        <p:nvSpPr>
          <p:cNvPr id="3" name="Notes Placeholder 2"/>
          <p:cNvSpPr>
            <a:spLocks noGrp="1"/>
          </p:cNvSpPr>
          <p:nvPr>
            <p:ph type="body" idx="1"/>
          </p:nvPr>
        </p:nvSpPr>
        <p:spPr>
          <a:xfrm>
            <a:off x="673788" y="4649565"/>
            <a:ext cx="5390305" cy="4243154"/>
          </a:xfrm>
        </p:spPr>
        <p:txBody>
          <a:bodyPr/>
          <a:lstStyle/>
          <a:p>
            <a:r>
              <a:rPr lang="en-GB" sz="1200" b="0" i="0" kern="1200" dirty="0">
                <a:solidFill>
                  <a:schemeClr val="tx1"/>
                </a:solidFill>
                <a:effectLst/>
                <a:latin typeface="+mn-lt"/>
                <a:ea typeface="+mn-ea"/>
                <a:cs typeface="+mn-cs"/>
              </a:rPr>
              <a:t>Fidgeting demonstrates nervousness and a lack of power, as body-language expert and </a:t>
            </a:r>
            <a:r>
              <a:rPr lang="en-GB" sz="1200" b="0" i="0" u="sng" kern="1200" dirty="0">
                <a:solidFill>
                  <a:schemeClr val="tx1"/>
                </a:solidFill>
                <a:effectLst/>
                <a:latin typeface="+mn-lt"/>
                <a:ea typeface="+mn-ea"/>
                <a:cs typeface="+mn-cs"/>
                <a:hlinkClick r:id="rId3"/>
              </a:rPr>
              <a:t>"The Power of Body Language"</a:t>
            </a:r>
            <a:r>
              <a:rPr lang="en-GB" sz="1200" b="0" i="0" kern="1200" dirty="0">
                <a:solidFill>
                  <a:schemeClr val="tx1"/>
                </a:solidFill>
                <a:effectLst/>
                <a:latin typeface="+mn-lt"/>
                <a:ea typeface="+mn-ea"/>
                <a:cs typeface="+mn-cs"/>
              </a:rPr>
              <a:t> author Tonya </a:t>
            </a:r>
            <a:r>
              <a:rPr lang="en-GB" sz="1200" b="0" i="0" kern="1200" dirty="0" err="1">
                <a:solidFill>
                  <a:schemeClr val="tx1"/>
                </a:solidFill>
                <a:effectLst/>
                <a:latin typeface="+mn-lt"/>
                <a:ea typeface="+mn-ea"/>
                <a:cs typeface="+mn-cs"/>
              </a:rPr>
              <a:t>Reiman</a:t>
            </a:r>
            <a:r>
              <a:rPr lang="en-GB" sz="1200" b="0" i="0" kern="1200" dirty="0">
                <a:solidFill>
                  <a:schemeClr val="tx1"/>
                </a:solidFill>
                <a:effectLst/>
                <a:latin typeface="+mn-lt"/>
                <a:ea typeface="+mn-ea"/>
                <a:cs typeface="+mn-cs"/>
              </a:rPr>
              <a:t> </a:t>
            </a:r>
            <a:r>
              <a:rPr lang="en-GB" sz="1200" b="0" i="0" u="sng" kern="1200" dirty="0">
                <a:solidFill>
                  <a:schemeClr val="tx1"/>
                </a:solidFill>
                <a:effectLst/>
                <a:latin typeface="+mn-lt"/>
                <a:ea typeface="+mn-ea"/>
                <a:cs typeface="+mn-cs"/>
                <a:hlinkClick r:id="rId4"/>
              </a:rPr>
              <a:t>previously told Business Insider</a:t>
            </a:r>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100</a:t>
            </a:fld>
            <a:endParaRPr lang="en-GB"/>
          </a:p>
        </p:txBody>
      </p:sp>
    </p:spTree>
    <p:extLst>
      <p:ext uri="{BB962C8B-B14F-4D97-AF65-F5344CB8AC3E}">
        <p14:creationId xmlns:p14="http://schemas.microsoft.com/office/powerpoint/2010/main" val="1375214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Playing with ear can indicate trying someone trying to make</a:t>
            </a:r>
          </a:p>
          <a:p>
            <a:r>
              <a:rPr lang="en-GB" dirty="0"/>
              <a:t>a decision about something</a:t>
            </a:r>
          </a:p>
        </p:txBody>
      </p:sp>
      <p:sp>
        <p:nvSpPr>
          <p:cNvPr id="4" name="Slide Number Placeholder 3"/>
          <p:cNvSpPr>
            <a:spLocks noGrp="1"/>
          </p:cNvSpPr>
          <p:nvPr>
            <p:ph type="sldNum" sz="quarter" idx="10"/>
          </p:nvPr>
        </p:nvSpPr>
        <p:spPr/>
        <p:txBody>
          <a:bodyPr/>
          <a:lstStyle/>
          <a:p>
            <a:fld id="{64ED7AFC-7C73-4DC9-BDE1-39855FF142F6}" type="slidenum">
              <a:rPr lang="en-GB" smtClean="0"/>
              <a:t>101</a:t>
            </a:fld>
            <a:endParaRPr lang="en-GB"/>
          </a:p>
        </p:txBody>
      </p:sp>
    </p:spTree>
    <p:extLst>
      <p:ext uri="{BB962C8B-B14F-4D97-AF65-F5344CB8AC3E}">
        <p14:creationId xmlns:p14="http://schemas.microsoft.com/office/powerpoint/2010/main" val="3426086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person you are speaking to are they slow or fast when speaking</a:t>
            </a:r>
          </a:p>
          <a:p>
            <a:r>
              <a:rPr lang="en-GB" dirty="0"/>
              <a:t>Quickly with excitement and enthusiasm</a:t>
            </a:r>
          </a:p>
          <a:p>
            <a:r>
              <a:rPr lang="en-GB" dirty="0"/>
              <a:t>Carefully, thoughtfully, slowly</a:t>
            </a:r>
          </a:p>
          <a:p>
            <a:r>
              <a:rPr lang="en-GB" dirty="0"/>
              <a:t>Is the subject they are speaking about appropriate</a:t>
            </a:r>
          </a:p>
        </p:txBody>
      </p:sp>
      <p:sp>
        <p:nvSpPr>
          <p:cNvPr id="4" name="Slide Number Placeholder 3"/>
          <p:cNvSpPr>
            <a:spLocks noGrp="1"/>
          </p:cNvSpPr>
          <p:nvPr>
            <p:ph type="sldNum" sz="quarter" idx="10"/>
          </p:nvPr>
        </p:nvSpPr>
        <p:spPr/>
        <p:txBody>
          <a:bodyPr/>
          <a:lstStyle/>
          <a:p>
            <a:fld id="{64ED7AFC-7C73-4DC9-BDE1-39855FF142F6}" type="slidenum">
              <a:rPr lang="en-GB" smtClean="0"/>
              <a:t>102</a:t>
            </a:fld>
            <a:endParaRPr lang="en-GB"/>
          </a:p>
        </p:txBody>
      </p:sp>
    </p:spTree>
    <p:extLst>
      <p:ext uri="{BB962C8B-B14F-4D97-AF65-F5344CB8AC3E}">
        <p14:creationId xmlns:p14="http://schemas.microsoft.com/office/powerpoint/2010/main" val="36309922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are not sure ask questions</a:t>
            </a:r>
          </a:p>
          <a:p>
            <a:r>
              <a:rPr lang="en-GB" dirty="0"/>
              <a:t>This shows you are interested in what was said</a:t>
            </a:r>
          </a:p>
          <a:p>
            <a:endParaRPr lang="en-GB" dirty="0"/>
          </a:p>
          <a:p>
            <a:r>
              <a:rPr lang="en-GB" b="1" dirty="0"/>
              <a:t>37 MINS</a:t>
            </a:r>
          </a:p>
        </p:txBody>
      </p:sp>
      <p:sp>
        <p:nvSpPr>
          <p:cNvPr id="4" name="Slide Number Placeholder 3"/>
          <p:cNvSpPr>
            <a:spLocks noGrp="1"/>
          </p:cNvSpPr>
          <p:nvPr>
            <p:ph type="sldNum" sz="quarter" idx="10"/>
          </p:nvPr>
        </p:nvSpPr>
        <p:spPr/>
        <p:txBody>
          <a:bodyPr/>
          <a:lstStyle/>
          <a:p>
            <a:fld id="{64ED7AFC-7C73-4DC9-BDE1-39855FF142F6}" type="slidenum">
              <a:rPr lang="en-GB" smtClean="0"/>
              <a:t>103</a:t>
            </a:fld>
            <a:endParaRPr lang="en-GB"/>
          </a:p>
        </p:txBody>
      </p:sp>
    </p:spTree>
    <p:extLst>
      <p:ext uri="{BB962C8B-B14F-4D97-AF65-F5344CB8AC3E}">
        <p14:creationId xmlns:p14="http://schemas.microsoft.com/office/powerpoint/2010/main" val="1249617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I mean by this?</a:t>
            </a:r>
          </a:p>
          <a:p>
            <a:r>
              <a:rPr lang="en-GB" dirty="0"/>
              <a:t>Knowledge sharing</a:t>
            </a:r>
          </a:p>
        </p:txBody>
      </p:sp>
      <p:sp>
        <p:nvSpPr>
          <p:cNvPr id="4" name="Slide Number Placeholder 3"/>
          <p:cNvSpPr>
            <a:spLocks noGrp="1"/>
          </p:cNvSpPr>
          <p:nvPr>
            <p:ph type="sldNum" sz="quarter" idx="10"/>
          </p:nvPr>
        </p:nvSpPr>
        <p:spPr/>
        <p:txBody>
          <a:bodyPr/>
          <a:lstStyle/>
          <a:p>
            <a:fld id="{64ED7AFC-7C73-4DC9-BDE1-39855FF142F6}" type="slidenum">
              <a:rPr lang="en-GB" smtClean="0"/>
              <a:t>105</a:t>
            </a:fld>
            <a:endParaRPr lang="en-GB"/>
          </a:p>
        </p:txBody>
      </p:sp>
    </p:spTree>
    <p:extLst>
      <p:ext uri="{BB962C8B-B14F-4D97-AF65-F5344CB8AC3E}">
        <p14:creationId xmlns:p14="http://schemas.microsoft.com/office/powerpoint/2010/main" val="3199908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–should you share your hard earned knowledge and expertise?</a:t>
            </a:r>
          </a:p>
          <a:p>
            <a:r>
              <a:rPr lang="en-GB" dirty="0"/>
              <a:t>You earned, gathered it over time its all yours</a:t>
            </a:r>
          </a:p>
        </p:txBody>
      </p:sp>
      <p:sp>
        <p:nvSpPr>
          <p:cNvPr id="4" name="Slide Number Placeholder 3"/>
          <p:cNvSpPr>
            <a:spLocks noGrp="1"/>
          </p:cNvSpPr>
          <p:nvPr>
            <p:ph type="sldNum" sz="quarter" idx="10"/>
          </p:nvPr>
        </p:nvSpPr>
        <p:spPr/>
        <p:txBody>
          <a:bodyPr/>
          <a:lstStyle/>
          <a:p>
            <a:fld id="{64ED7AFC-7C73-4DC9-BDE1-39855FF142F6}" type="slidenum">
              <a:rPr lang="en-GB" smtClean="0"/>
              <a:t>106</a:t>
            </a:fld>
            <a:endParaRPr lang="en-GB"/>
          </a:p>
        </p:txBody>
      </p:sp>
    </p:spTree>
    <p:extLst>
      <p:ext uri="{BB962C8B-B14F-4D97-AF65-F5344CB8AC3E}">
        <p14:creationId xmlns:p14="http://schemas.microsoft.com/office/powerpoint/2010/main" val="20497158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rising tide raises all ships – passing on your knowledge can help everyone around you</a:t>
            </a:r>
          </a:p>
        </p:txBody>
      </p:sp>
      <p:sp>
        <p:nvSpPr>
          <p:cNvPr id="4" name="Slide Number Placeholder 3"/>
          <p:cNvSpPr>
            <a:spLocks noGrp="1"/>
          </p:cNvSpPr>
          <p:nvPr>
            <p:ph type="sldNum" sz="quarter" idx="10"/>
          </p:nvPr>
        </p:nvSpPr>
        <p:spPr/>
        <p:txBody>
          <a:bodyPr/>
          <a:lstStyle/>
          <a:p>
            <a:fld id="{64ED7AFC-7C73-4DC9-BDE1-39855FF142F6}" type="slidenum">
              <a:rPr lang="en-GB" smtClean="0"/>
              <a:t>107</a:t>
            </a:fld>
            <a:endParaRPr lang="en-GB"/>
          </a:p>
        </p:txBody>
      </p:sp>
    </p:spTree>
    <p:extLst>
      <p:ext uri="{BB962C8B-B14F-4D97-AF65-F5344CB8AC3E}">
        <p14:creationId xmlns:p14="http://schemas.microsoft.com/office/powerpoint/2010/main" val="27321116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want to do the same thing day in day out</a:t>
            </a:r>
          </a:p>
          <a:p>
            <a:r>
              <a:rPr lang="en-GB" dirty="0"/>
              <a:t>Pass on your knowledge, pass it to team members you will be recognised as the person passing on knowledge </a:t>
            </a:r>
          </a:p>
          <a:p>
            <a:r>
              <a:rPr lang="en-GB" dirty="0"/>
              <a:t>Jim comment (SAIC) those who pass knowledge on are those who are recognised as the person to give new tasks to </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108</a:t>
            </a:fld>
            <a:endParaRPr lang="en-GB"/>
          </a:p>
        </p:txBody>
      </p:sp>
    </p:spTree>
    <p:extLst>
      <p:ext uri="{BB962C8B-B14F-4D97-AF65-F5344CB8AC3E}">
        <p14:creationId xmlns:p14="http://schemas.microsoft.com/office/powerpoint/2010/main" val="36272699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Sharing knowledge helps to build teams. </a:t>
            </a:r>
          </a:p>
          <a:p>
            <a:r>
              <a:rPr lang="en-GB" dirty="0"/>
              <a:t>Might sound like teaching yourself out a job</a:t>
            </a:r>
          </a:p>
          <a:p>
            <a:r>
              <a:rPr lang="en-GB" dirty="0"/>
              <a:t>If I managed a team want someone who shares</a:t>
            </a:r>
          </a:p>
        </p:txBody>
      </p:sp>
      <p:sp>
        <p:nvSpPr>
          <p:cNvPr id="4" name="Slide Number Placeholder 3"/>
          <p:cNvSpPr>
            <a:spLocks noGrp="1"/>
          </p:cNvSpPr>
          <p:nvPr>
            <p:ph type="sldNum" sz="quarter" idx="10"/>
          </p:nvPr>
        </p:nvSpPr>
        <p:spPr/>
        <p:txBody>
          <a:bodyPr/>
          <a:lstStyle/>
          <a:p>
            <a:fld id="{64ED7AFC-7C73-4DC9-BDE1-39855FF142F6}" type="slidenum">
              <a:rPr lang="en-GB" smtClean="0"/>
              <a:t>109</a:t>
            </a:fld>
            <a:endParaRPr lang="en-GB"/>
          </a:p>
        </p:txBody>
      </p:sp>
    </p:spTree>
    <p:extLst>
      <p:ext uri="{BB962C8B-B14F-4D97-AF65-F5344CB8AC3E}">
        <p14:creationId xmlns:p14="http://schemas.microsoft.com/office/powerpoint/2010/main" val="38151343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Teaching forces me to understand things</a:t>
            </a:r>
          </a:p>
          <a:p>
            <a:r>
              <a:rPr lang="en-GB" dirty="0"/>
              <a:t>Often I learn more from teach others than I think other people do</a:t>
            </a:r>
          </a:p>
        </p:txBody>
      </p:sp>
      <p:sp>
        <p:nvSpPr>
          <p:cNvPr id="4" name="Slide Number Placeholder 3"/>
          <p:cNvSpPr>
            <a:spLocks noGrp="1"/>
          </p:cNvSpPr>
          <p:nvPr>
            <p:ph type="sldNum" sz="quarter" idx="10"/>
          </p:nvPr>
        </p:nvSpPr>
        <p:spPr/>
        <p:txBody>
          <a:bodyPr/>
          <a:lstStyle/>
          <a:p>
            <a:fld id="{64ED7AFC-7C73-4DC9-BDE1-39855FF142F6}" type="slidenum">
              <a:rPr lang="en-GB" smtClean="0"/>
              <a:t>110</a:t>
            </a:fld>
            <a:endParaRPr lang="en-GB"/>
          </a:p>
        </p:txBody>
      </p:sp>
    </p:spTree>
    <p:extLst>
      <p:ext uri="{BB962C8B-B14F-4D97-AF65-F5344CB8AC3E}">
        <p14:creationId xmlns:p14="http://schemas.microsoft.com/office/powerpoint/2010/main" val="411481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Apologies</a:t>
            </a:r>
          </a:p>
        </p:txBody>
      </p:sp>
      <p:sp>
        <p:nvSpPr>
          <p:cNvPr id="4" name="Slide Number Placeholder 3"/>
          <p:cNvSpPr>
            <a:spLocks noGrp="1"/>
          </p:cNvSpPr>
          <p:nvPr>
            <p:ph type="sldNum" sz="quarter" idx="10"/>
          </p:nvPr>
        </p:nvSpPr>
        <p:spPr/>
        <p:txBody>
          <a:bodyPr/>
          <a:lstStyle/>
          <a:p>
            <a:fld id="{EB25AA68-9307-41A1-A8B8-3841567B6A8A}" type="slidenum">
              <a:rPr lang="en-GB" smtClean="0"/>
              <a:t>12</a:t>
            </a:fld>
            <a:endParaRPr lang="en-GB"/>
          </a:p>
        </p:txBody>
      </p:sp>
    </p:spTree>
    <p:extLst>
      <p:ext uri="{BB962C8B-B14F-4D97-AF65-F5344CB8AC3E}">
        <p14:creationId xmlns:p14="http://schemas.microsoft.com/office/powerpoint/2010/main" val="13110334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Passing on knowledge can help you build your brand</a:t>
            </a:r>
          </a:p>
          <a:p>
            <a:r>
              <a:rPr lang="en-GB" dirty="0"/>
              <a:t>Maybe you have heard of</a:t>
            </a:r>
          </a:p>
          <a:p>
            <a:r>
              <a:rPr lang="en-GB" dirty="0"/>
              <a:t>Grant </a:t>
            </a:r>
            <a:r>
              <a:rPr lang="en-GB" dirty="0" err="1"/>
              <a:t>Fritchly</a:t>
            </a:r>
            <a:endParaRPr lang="en-GB" dirty="0"/>
          </a:p>
          <a:p>
            <a:r>
              <a:rPr lang="en-GB" dirty="0"/>
              <a:t>Brent </a:t>
            </a:r>
            <a:r>
              <a:rPr lang="en-GB" dirty="0" err="1"/>
              <a:t>Ozar</a:t>
            </a:r>
            <a:r>
              <a:rPr lang="en-GB" dirty="0"/>
              <a:t> ?</a:t>
            </a:r>
          </a:p>
          <a:p>
            <a:r>
              <a:rPr lang="en-GB" dirty="0" err="1"/>
              <a:t>Pinal</a:t>
            </a:r>
            <a:r>
              <a:rPr lang="en-GB" dirty="0"/>
              <a:t> Dave ?</a:t>
            </a:r>
          </a:p>
          <a:p>
            <a:r>
              <a:rPr lang="en-GB" dirty="0" err="1"/>
              <a:t>Araon</a:t>
            </a:r>
            <a:r>
              <a:rPr lang="en-GB" dirty="0"/>
              <a:t> </a:t>
            </a:r>
            <a:r>
              <a:rPr lang="en-GB" dirty="0" err="1"/>
              <a:t>Bertand</a:t>
            </a:r>
            <a:r>
              <a:rPr lang="en-GB" dirty="0"/>
              <a:t> ?</a:t>
            </a:r>
          </a:p>
          <a:p>
            <a:r>
              <a:rPr lang="en-GB" dirty="0"/>
              <a:t>Catherine </a:t>
            </a:r>
            <a:r>
              <a:rPr lang="en-GB" dirty="0" err="1"/>
              <a:t>Wilhelsmsen</a:t>
            </a:r>
            <a:r>
              <a:rPr lang="en-GB" dirty="0"/>
              <a:t>?</a:t>
            </a:r>
          </a:p>
          <a:p>
            <a:r>
              <a:rPr lang="en-GB" dirty="0"/>
              <a:t>Rob Sewell ?</a:t>
            </a:r>
          </a:p>
          <a:p>
            <a:r>
              <a:rPr lang="en-GB" dirty="0"/>
              <a:t>William Durkin?</a:t>
            </a:r>
          </a:p>
          <a:p>
            <a:r>
              <a:rPr lang="en-GB" dirty="0"/>
              <a:t>Steve Jones</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111</a:t>
            </a:fld>
            <a:endParaRPr lang="en-GB"/>
          </a:p>
        </p:txBody>
      </p:sp>
    </p:spTree>
    <p:extLst>
      <p:ext uri="{BB962C8B-B14F-4D97-AF65-F5344CB8AC3E}">
        <p14:creationId xmlns:p14="http://schemas.microsoft.com/office/powerpoint/2010/main" val="35689266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Pay back the technical debt</a:t>
            </a:r>
          </a:p>
          <a:p>
            <a:r>
              <a:rPr lang="en-GB" dirty="0"/>
              <a:t>Not sure about you my career is based on some many blogs and other sessions</a:t>
            </a:r>
          </a:p>
          <a:p>
            <a:r>
              <a:rPr lang="en-GB" dirty="0"/>
              <a:t>Where others have given freely of their time, and expertise</a:t>
            </a:r>
          </a:p>
        </p:txBody>
      </p:sp>
      <p:sp>
        <p:nvSpPr>
          <p:cNvPr id="4" name="Slide Number Placeholder 3"/>
          <p:cNvSpPr>
            <a:spLocks noGrp="1"/>
          </p:cNvSpPr>
          <p:nvPr>
            <p:ph type="sldNum" sz="quarter" idx="10"/>
          </p:nvPr>
        </p:nvSpPr>
        <p:spPr/>
        <p:txBody>
          <a:bodyPr/>
          <a:lstStyle/>
          <a:p>
            <a:fld id="{64ED7AFC-7C73-4DC9-BDE1-39855FF142F6}" type="slidenum">
              <a:rPr lang="en-GB" smtClean="0"/>
              <a:t>112</a:t>
            </a:fld>
            <a:endParaRPr lang="en-GB"/>
          </a:p>
        </p:txBody>
      </p:sp>
    </p:spTree>
    <p:extLst>
      <p:ext uri="{BB962C8B-B14F-4D97-AF65-F5344CB8AC3E}">
        <p14:creationId xmlns:p14="http://schemas.microsoft.com/office/powerpoint/2010/main" val="42325226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my point of view, I know that I benefit more for teaching than those that I teach</a:t>
            </a:r>
          </a:p>
          <a:p>
            <a:r>
              <a:rPr lang="en-GB" dirty="0"/>
              <a:t>Often greater understanding of the topic</a:t>
            </a:r>
          </a:p>
          <a:p>
            <a:r>
              <a:rPr lang="en-GB" dirty="0"/>
              <a:t>Recent recursive CTE example</a:t>
            </a:r>
          </a:p>
        </p:txBody>
      </p:sp>
      <p:sp>
        <p:nvSpPr>
          <p:cNvPr id="4" name="Slide Number Placeholder 3"/>
          <p:cNvSpPr>
            <a:spLocks noGrp="1"/>
          </p:cNvSpPr>
          <p:nvPr>
            <p:ph type="sldNum" sz="quarter" idx="10"/>
          </p:nvPr>
        </p:nvSpPr>
        <p:spPr/>
        <p:txBody>
          <a:bodyPr/>
          <a:lstStyle/>
          <a:p>
            <a:fld id="{64ED7AFC-7C73-4DC9-BDE1-39855FF142F6}" type="slidenum">
              <a:rPr lang="en-GB" smtClean="0"/>
              <a:t>113</a:t>
            </a:fld>
            <a:endParaRPr lang="en-GB"/>
          </a:p>
        </p:txBody>
      </p:sp>
    </p:spTree>
    <p:extLst>
      <p:ext uri="{BB962C8B-B14F-4D97-AF65-F5344CB8AC3E}">
        <p14:creationId xmlns:p14="http://schemas.microsoft.com/office/powerpoint/2010/main" val="34757430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114</a:t>
            </a:fld>
            <a:endParaRPr lang="en-GB"/>
          </a:p>
        </p:txBody>
      </p:sp>
    </p:spTree>
    <p:extLst>
      <p:ext uri="{BB962C8B-B14F-4D97-AF65-F5344CB8AC3E}">
        <p14:creationId xmlns:p14="http://schemas.microsoft.com/office/powerpoint/2010/main" val="2237074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 approachable</a:t>
            </a:r>
          </a:p>
          <a:p>
            <a:r>
              <a:rPr lang="en-GB" dirty="0"/>
              <a:t>Are you the person people come to ask for help?</a:t>
            </a:r>
          </a:p>
          <a:p>
            <a:r>
              <a:rPr lang="en-GB" dirty="0"/>
              <a:t>Are you grumpy when people ask you questions?</a:t>
            </a:r>
          </a:p>
          <a:p>
            <a:r>
              <a:rPr lang="en-GB" dirty="0"/>
              <a:t>Do you make people feel good when they ask you a question</a:t>
            </a:r>
          </a:p>
        </p:txBody>
      </p:sp>
      <p:sp>
        <p:nvSpPr>
          <p:cNvPr id="4" name="Slide Number Placeholder 3"/>
          <p:cNvSpPr>
            <a:spLocks noGrp="1"/>
          </p:cNvSpPr>
          <p:nvPr>
            <p:ph type="sldNum" sz="quarter" idx="10"/>
          </p:nvPr>
        </p:nvSpPr>
        <p:spPr/>
        <p:txBody>
          <a:bodyPr/>
          <a:lstStyle/>
          <a:p>
            <a:fld id="{64ED7AFC-7C73-4DC9-BDE1-39855FF142F6}" type="slidenum">
              <a:rPr lang="en-GB" smtClean="0"/>
              <a:t>115</a:t>
            </a:fld>
            <a:endParaRPr lang="en-GB"/>
          </a:p>
        </p:txBody>
      </p:sp>
    </p:spTree>
    <p:extLst>
      <p:ext uri="{BB962C8B-B14F-4D97-AF65-F5344CB8AC3E}">
        <p14:creationId xmlns:p14="http://schemas.microsoft.com/office/powerpoint/2010/main" val="14248066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approach I take is to make suggestions.  Often saying “this is how I would approach this issue”</a:t>
            </a:r>
          </a:p>
          <a:p>
            <a:r>
              <a:rPr lang="en-GB" dirty="0"/>
              <a:t>If we are someone line manager yes the situation might be different</a:t>
            </a:r>
          </a:p>
        </p:txBody>
      </p:sp>
      <p:sp>
        <p:nvSpPr>
          <p:cNvPr id="4" name="Slide Number Placeholder 3"/>
          <p:cNvSpPr>
            <a:spLocks noGrp="1"/>
          </p:cNvSpPr>
          <p:nvPr>
            <p:ph type="sldNum" sz="quarter" idx="10"/>
          </p:nvPr>
        </p:nvSpPr>
        <p:spPr/>
        <p:txBody>
          <a:bodyPr/>
          <a:lstStyle/>
          <a:p>
            <a:fld id="{64ED7AFC-7C73-4DC9-BDE1-39855FF142F6}" type="slidenum">
              <a:rPr lang="en-GB" smtClean="0"/>
              <a:t>116</a:t>
            </a:fld>
            <a:endParaRPr lang="en-GB"/>
          </a:p>
        </p:txBody>
      </p:sp>
    </p:spTree>
    <p:extLst>
      <p:ext uri="{BB962C8B-B14F-4D97-AF65-F5344CB8AC3E}">
        <p14:creationId xmlns:p14="http://schemas.microsoft.com/office/powerpoint/2010/main" val="10537883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117</a:t>
            </a:fld>
            <a:endParaRPr lang="en-GB"/>
          </a:p>
        </p:txBody>
      </p:sp>
    </p:spTree>
    <p:extLst>
      <p:ext uri="{BB962C8B-B14F-4D97-AF65-F5344CB8AC3E}">
        <p14:creationId xmlns:p14="http://schemas.microsoft.com/office/powerpoint/2010/main" val="21779144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showing people if at all possible I start writing the code</a:t>
            </a:r>
          </a:p>
          <a:p>
            <a:r>
              <a:rPr lang="en-GB" dirty="0"/>
              <a:t>Showing what how when and were to make the changes</a:t>
            </a:r>
          </a:p>
        </p:txBody>
      </p:sp>
      <p:sp>
        <p:nvSpPr>
          <p:cNvPr id="4" name="Slide Number Placeholder 3"/>
          <p:cNvSpPr>
            <a:spLocks noGrp="1"/>
          </p:cNvSpPr>
          <p:nvPr>
            <p:ph type="sldNum" sz="quarter" idx="10"/>
          </p:nvPr>
        </p:nvSpPr>
        <p:spPr/>
        <p:txBody>
          <a:bodyPr/>
          <a:lstStyle/>
          <a:p>
            <a:fld id="{64ED7AFC-7C73-4DC9-BDE1-39855FF142F6}" type="slidenum">
              <a:rPr lang="en-GB" smtClean="0"/>
              <a:t>118</a:t>
            </a:fld>
            <a:endParaRPr lang="en-GB"/>
          </a:p>
        </p:txBody>
      </p:sp>
    </p:spTree>
    <p:extLst>
      <p:ext uri="{BB962C8B-B14F-4D97-AF65-F5344CB8AC3E}">
        <p14:creationId xmlns:p14="http://schemas.microsoft.com/office/powerpoint/2010/main" val="1773523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if said it before happy to repeat and repeat and repeat and repeat </a:t>
            </a:r>
          </a:p>
          <a:p>
            <a:r>
              <a:rPr lang="en-GB" dirty="0"/>
              <a:t>They might always get it first time around</a:t>
            </a:r>
          </a:p>
          <a:p>
            <a:r>
              <a:rPr lang="en-GB" dirty="0"/>
              <a:t>Do not always wait for person to ask – so often use phrase “for my benefit let me repeat that again, to ensure I have not missed anything”</a:t>
            </a:r>
            <a:br>
              <a:rPr lang="en-GB" dirty="0"/>
            </a:br>
            <a:r>
              <a:rPr lang="en-GB" dirty="0"/>
              <a:t>That way it looks like its for me benefit </a:t>
            </a:r>
            <a:br>
              <a:rPr lang="en-GB" dirty="0"/>
            </a:br>
            <a:r>
              <a:rPr lang="en-GB" dirty="0"/>
              <a:t>I get to confirm I’ve not missed anything I meant to say, the other person gets to hear again they can check they have not missed anything </a:t>
            </a:r>
          </a:p>
          <a:p>
            <a:r>
              <a:rPr lang="en-GB" dirty="0"/>
              <a:t>Win-Win for both sides</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119</a:t>
            </a:fld>
            <a:endParaRPr lang="en-GB"/>
          </a:p>
        </p:txBody>
      </p:sp>
    </p:spTree>
    <p:extLst>
      <p:ext uri="{BB962C8B-B14F-4D97-AF65-F5344CB8AC3E}">
        <p14:creationId xmlns:p14="http://schemas.microsoft.com/office/powerpoint/2010/main" val="3171583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working with developers what I try to do is work with facts give them facts</a:t>
            </a:r>
          </a:p>
          <a:p>
            <a:r>
              <a:rPr lang="en-GB" dirty="0"/>
              <a:t>Speed between different types of SELECT for example</a:t>
            </a:r>
          </a:p>
          <a:p>
            <a:r>
              <a:rPr lang="en-GB" dirty="0"/>
              <a:t>My preference Is to use </a:t>
            </a:r>
          </a:p>
          <a:p>
            <a:r>
              <a:rPr lang="en-GB" dirty="0"/>
              <a:t>Set  Statistics Time on &amp; Set Statistics IO On – Yes have to explain we can all see the stats though !</a:t>
            </a:r>
          </a:p>
          <a:p>
            <a:endParaRPr lang="en-GB" dirty="0"/>
          </a:p>
        </p:txBody>
      </p:sp>
      <p:sp>
        <p:nvSpPr>
          <p:cNvPr id="4" name="Slide Number Placeholder 3"/>
          <p:cNvSpPr>
            <a:spLocks noGrp="1"/>
          </p:cNvSpPr>
          <p:nvPr>
            <p:ph type="sldNum" sz="quarter" idx="10"/>
          </p:nvPr>
        </p:nvSpPr>
        <p:spPr/>
        <p:txBody>
          <a:bodyPr/>
          <a:lstStyle/>
          <a:p>
            <a:fld id="{64ED7AFC-7C73-4DC9-BDE1-39855FF142F6}" type="slidenum">
              <a:rPr lang="en-GB" smtClean="0"/>
              <a:t>120</a:t>
            </a:fld>
            <a:endParaRPr lang="en-GB"/>
          </a:p>
        </p:txBody>
      </p:sp>
    </p:spTree>
    <p:extLst>
      <p:ext uri="{BB962C8B-B14F-4D97-AF65-F5344CB8AC3E}">
        <p14:creationId xmlns:p14="http://schemas.microsoft.com/office/powerpoint/2010/main" val="1307251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7A11-C9CE-4374-A13E-0E19D799EE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E49B4BC-93E0-4F64-9280-CD3E85BAD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1AE9D50-A295-4C4D-AAD6-50E374778C49}"/>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CB41EC79-8A15-4FA7-A581-AD35ED8EC7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44CE4-FB9E-4404-BFF9-C60197C49DB1}"/>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371054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FC7D-2EB3-44F1-8B73-1CD8404B70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E4E823-96A2-41DE-BC2B-886CEB481E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1EF29B-0547-4565-9BB5-363EC14E757B}"/>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7C50D386-BAA3-49C4-BF9F-025F46C3EF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895EC2-31E4-4869-B712-B4AFE467EB86}"/>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3880206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8BB7B-2E5F-468E-B040-05094F283D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DFD7CA-536D-4B80-879E-2D176165D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F5EFA8-B6F6-4048-83E2-3C40E66ADC2E}"/>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6ABF7DB6-1C0C-49FB-B7F9-9BD78FF41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F8E059-0BEF-4F25-A105-4A499B02CAE8}"/>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337956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FBDE-777D-4762-8DDF-12B1735B70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88FB10-829D-4AFF-8BBE-124C81C064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8AC9B6-8A17-4B96-B7F0-B52398F21872}"/>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A0FCADD5-C13D-464C-84FE-1784B4DCE2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1C26D-62EE-4FB0-AFC9-77CC0E5C09D1}"/>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324488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D4D2-E93D-4116-9BB3-A803BF26D1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C249C3-C441-4B4A-96D9-FA02F3F0D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F52FE-36C3-4BD2-9B00-DD5BFE75E059}"/>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8C8B56EF-C51C-4D62-83DD-0C2A59A994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D9189C-5596-426C-9D6A-AFB6A6544A2A}"/>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216481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0DF5-2F54-46D8-929B-C462D7262A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845C49-32A3-44C0-BCB3-E3893513AF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F9CF332-FB73-42D8-8EE9-1F49E6DB72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1DC7B0-DBFB-4C5B-A28B-FAF1FC2B4B62}"/>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6" name="Footer Placeholder 5">
            <a:extLst>
              <a:ext uri="{FF2B5EF4-FFF2-40B4-BE49-F238E27FC236}">
                <a16:creationId xmlns:a16="http://schemas.microsoft.com/office/drawing/2014/main" id="{711DDB74-CAEE-495A-8B49-71194645C1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539D85-98F3-4EFC-B897-FA9B18DB7AD3}"/>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848733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BC63-E804-4B16-828D-2FF059A1A0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228BB7-6E65-463C-81E9-AF7AD6AA1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8A8ED0-95C7-4D66-B0E9-91168187D8B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431C6DC-FE71-45B7-8A2D-EBE172287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9A6DE2-F853-4FB0-A58E-DFAEF97343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491DA7C-B55A-4655-B7A4-7F6085E48239}"/>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8" name="Footer Placeholder 7">
            <a:extLst>
              <a:ext uri="{FF2B5EF4-FFF2-40B4-BE49-F238E27FC236}">
                <a16:creationId xmlns:a16="http://schemas.microsoft.com/office/drawing/2014/main" id="{2EBFB4B3-3195-45A1-9F69-935EED9929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CDCBA0-203F-4AC3-AAC3-833D8C4997C5}"/>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43640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950F-4B6E-4F46-BF52-1A2B19AC12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E6E6B3B-B55B-4F2E-B8A6-D62FC1F7B5E2}"/>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4" name="Footer Placeholder 3">
            <a:extLst>
              <a:ext uri="{FF2B5EF4-FFF2-40B4-BE49-F238E27FC236}">
                <a16:creationId xmlns:a16="http://schemas.microsoft.com/office/drawing/2014/main" id="{22ADE6B5-8E5B-46FA-BABC-D87D17B6787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D30193-B033-41DE-BBA7-39B51E3B9D89}"/>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53251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E34171-589F-4BDD-9FF4-C35012D9D68F}"/>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3" name="Footer Placeholder 2">
            <a:extLst>
              <a:ext uri="{FF2B5EF4-FFF2-40B4-BE49-F238E27FC236}">
                <a16:creationId xmlns:a16="http://schemas.microsoft.com/office/drawing/2014/main" id="{1A805BDF-26EA-4777-A471-B223A472DAB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4518A03-E1B5-4394-A0B6-44D9A6B5415F}"/>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361315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1872-FFB0-4E98-9B05-EF9603D31A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85631B-51C2-41D5-8E6F-6AB87576B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2FA57DF-2FD4-4757-9861-0249EE0E5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41393D-06EE-4BB4-B0F7-6B33ACA85955}"/>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6" name="Footer Placeholder 5">
            <a:extLst>
              <a:ext uri="{FF2B5EF4-FFF2-40B4-BE49-F238E27FC236}">
                <a16:creationId xmlns:a16="http://schemas.microsoft.com/office/drawing/2014/main" id="{BC9F2BC0-53B2-4D91-8E84-C1C0F3B107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BE271C-D21F-4AA2-B5DD-28983B37FE1A}"/>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1784004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1FAE-5A84-4447-81A0-57EC75CD2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60327B-213F-4952-A9EF-CCA62CCF64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6FDB427-2190-4F07-B89B-20F71A29C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CCA4C-31BA-4C42-B143-5C792F85798B}"/>
              </a:ext>
            </a:extLst>
          </p:cNvPr>
          <p:cNvSpPr>
            <a:spLocks noGrp="1"/>
          </p:cNvSpPr>
          <p:nvPr>
            <p:ph type="dt" sz="half" idx="10"/>
          </p:nvPr>
        </p:nvSpPr>
        <p:spPr/>
        <p:txBody>
          <a:bodyPr/>
          <a:lstStyle/>
          <a:p>
            <a:fld id="{5BAFF3EA-A78B-467F-BEB7-9CA36FEBA4F3}" type="datetimeFigureOut">
              <a:rPr lang="en-GB" smtClean="0"/>
              <a:t>21/06/2018</a:t>
            </a:fld>
            <a:endParaRPr lang="en-GB"/>
          </a:p>
        </p:txBody>
      </p:sp>
      <p:sp>
        <p:nvSpPr>
          <p:cNvPr id="6" name="Footer Placeholder 5">
            <a:extLst>
              <a:ext uri="{FF2B5EF4-FFF2-40B4-BE49-F238E27FC236}">
                <a16:creationId xmlns:a16="http://schemas.microsoft.com/office/drawing/2014/main" id="{8F027D00-3F15-4AC1-96F7-1290B42EA9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966DCB-C3FB-425F-91E3-699431ADA511}"/>
              </a:ext>
            </a:extLst>
          </p:cNvPr>
          <p:cNvSpPr>
            <a:spLocks noGrp="1"/>
          </p:cNvSpPr>
          <p:nvPr>
            <p:ph type="sldNum" sz="quarter" idx="12"/>
          </p:nvPr>
        </p:nvSpPr>
        <p:spPr/>
        <p:txBody>
          <a:bodyPr/>
          <a:lstStyle/>
          <a:p>
            <a:fld id="{B1DD00EF-EBB9-4A57-AAD1-2B51D8316615}" type="slidenum">
              <a:rPr lang="en-GB" smtClean="0"/>
              <a:t>‹#›</a:t>
            </a:fld>
            <a:endParaRPr lang="en-GB"/>
          </a:p>
        </p:txBody>
      </p:sp>
    </p:spTree>
    <p:extLst>
      <p:ext uri="{BB962C8B-B14F-4D97-AF65-F5344CB8AC3E}">
        <p14:creationId xmlns:p14="http://schemas.microsoft.com/office/powerpoint/2010/main" val="131158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8E29D-2DA6-428C-B70F-2575EC371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D4C400-389D-421B-9975-08812224D8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6B7698-4041-4C68-B5C5-375DBDD86B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FF3EA-A78B-467F-BEB7-9CA36FEBA4F3}" type="datetimeFigureOut">
              <a:rPr lang="en-GB" smtClean="0"/>
              <a:t>21/06/2018</a:t>
            </a:fld>
            <a:endParaRPr lang="en-GB"/>
          </a:p>
        </p:txBody>
      </p:sp>
      <p:sp>
        <p:nvSpPr>
          <p:cNvPr id="5" name="Footer Placeholder 4">
            <a:extLst>
              <a:ext uri="{FF2B5EF4-FFF2-40B4-BE49-F238E27FC236}">
                <a16:creationId xmlns:a16="http://schemas.microsoft.com/office/drawing/2014/main" id="{9CE3C326-D522-4810-BC68-A83073767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0C549B-F34E-441B-9671-1D17903FE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D00EF-EBB9-4A57-AAD1-2B51D8316615}" type="slidenum">
              <a:rPr lang="en-GB" smtClean="0"/>
              <a:t>‹#›</a:t>
            </a:fld>
            <a:endParaRPr lang="en-GB"/>
          </a:p>
        </p:txBody>
      </p:sp>
    </p:spTree>
    <p:extLst>
      <p:ext uri="{BB962C8B-B14F-4D97-AF65-F5344CB8AC3E}">
        <p14:creationId xmlns:p14="http://schemas.microsoft.com/office/powerpoint/2010/main" val="238121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hyperlink" Target="http://images.google.com/imgres?imgurl=http://www.psychologytoday.com/files/u570/10:26:09%20How%20high%20self-esteem%20can%20get%20us%20down%20image.jpg&amp;imgrefurl=http://www.psychologytoday.com/blog/making-change/200910/how-high-self-esteem-can-get-us-down&amp;usg=__5vNccDGRtRHkemsqEqQiSucPnwM=&amp;h=326&amp;w=384&amp;sz=14&amp;hl=en&amp;start=0&amp;zoom=1&amp;tbnid=LANc92gDc7pqTM:&amp;tbnh=123&amp;tbnw=145&amp;ei=tMDuTd6bEYvGsAOUxu3-Bg&amp;prev=/search?q%3Dself-esteem%26hl%3Den%26biw%3D1366%26bih%3D575%26gbv%3D2%26tbm%3Disch&amp;itbs=1&amp;iact=hc&amp;vpx=441&amp;vpy=261&amp;dur=2389&amp;hovh=207&amp;hovw=244&amp;tx=153&amp;ty=146&amp;page=1&amp;ndsp=27&amp;ved=1t:429,r:21,s:0&amp;biw=1366&amp;bih=57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www.flickr.com/photos/pantera-rosa/5926389312/in/photolist-a2Gi55-pMv2Z9-g3Dqwo-bttZkC-fWXbQC-KmCgh-5nMg9D-9q45GN-ak3yBH-nG8SYw-e4X2Qa-CiRb5o-shFvPt-qKtuyS-Tq3cNZ-nfUXYP-8WPEu6-78tWEj-efzET5-5jwS9n-mXzE56-csneAy-b75XAz-di5Aaz-waYVoR-eMFe1K-Lx45v-72BDhm-rYwSLx-8gQKrf-28TNDf-6huoZU-ZkPyQA-7q9CSD-WB4LAY-6nuioZ-dPPjW8-26Q4Mev-ng1t1C-9YxS1D-6AwU3o-dkEymU-7Hynhx-dc9EWW-jMwwSa-ourUSe-JwGZNs-ovdRWj-71igLv-6Ct16X"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1.jpeg"/></Relationships>
</file>

<file path=ppt/slides/_rels/slide1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Abbreviation" TargetMode="External"/><Relationship Id="rId2" Type="http://schemas.openxmlformats.org/officeDocument/2006/relationships/hyperlink" Target="https://en.wikipedia.org/wiki/Word"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doc.opendtect.org/6.0.0/doc/dgb_userdoc/Default.htm#sequence_stratigraphic_interpretation_system.htm"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hyperlink" Target="https://en.wikipedia.org/wiki/Ship_Security_Alert_System" TargetMode="External"/><Relationship Id="rId4" Type="http://schemas.openxmlformats.org/officeDocument/2006/relationships/hyperlink" Target="https://www.natwestmarkets.com/natwest-markets/Changes-to-our-payment-details/SSI-customer-information.ht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body of water&#10;&#10;Description generated with very high confidence">
            <a:extLst>
              <a:ext uri="{FF2B5EF4-FFF2-40B4-BE49-F238E27FC236}">
                <a16:creationId xmlns:a16="http://schemas.microsoft.com/office/drawing/2014/main" id="{CE2FD08E-553E-46B1-9743-877889949DB2}"/>
              </a:ext>
            </a:extLst>
          </p:cNvPr>
          <p:cNvPicPr>
            <a:picLocks noChangeAspect="1"/>
          </p:cNvPicPr>
          <p:nvPr/>
        </p:nvPicPr>
        <p:blipFill rotWithShape="1">
          <a:blip r:embed="rId2">
            <a:extLst>
              <a:ext uri="{28A0092B-C50C-407E-A947-70E740481C1C}">
                <a14:useLocalDpi xmlns:a14="http://schemas.microsoft.com/office/drawing/2010/main" val="0"/>
              </a:ext>
            </a:extLst>
          </a:blip>
          <a:srcRect r="18104"/>
          <a:stretch/>
        </p:blipFill>
        <p:spPr>
          <a:xfrm>
            <a:off x="0" y="1201479"/>
            <a:ext cx="12192000" cy="4146698"/>
          </a:xfrm>
          <a:prstGeom prst="rect">
            <a:avLst/>
          </a:prstGeom>
        </p:spPr>
      </p:pic>
      <p:sp>
        <p:nvSpPr>
          <p:cNvPr id="2" name="Rectangle 1">
            <a:extLst>
              <a:ext uri="{FF2B5EF4-FFF2-40B4-BE49-F238E27FC236}">
                <a16:creationId xmlns:a16="http://schemas.microsoft.com/office/drawing/2014/main" id="{7309ED24-514C-4C85-B2F8-B7B32B4AAD81}"/>
              </a:ext>
            </a:extLst>
          </p:cNvPr>
          <p:cNvSpPr/>
          <p:nvPr/>
        </p:nvSpPr>
        <p:spPr>
          <a:xfrm>
            <a:off x="9707474" y="4652546"/>
            <a:ext cx="2484526" cy="338554"/>
          </a:xfrm>
          <a:prstGeom prst="rect">
            <a:avLst/>
          </a:prstGeom>
        </p:spPr>
        <p:txBody>
          <a:bodyPr wrap="none">
            <a:spAutoFit/>
          </a:bodyPr>
          <a:lstStyle/>
          <a:p>
            <a:r>
              <a:rPr lang="en-GB" sz="1600" dirty="0">
                <a:solidFill>
                  <a:schemeClr val="bg1"/>
                </a:solidFill>
              </a:rPr>
              <a:t>http://taighdobhrain.co.uk/</a:t>
            </a:r>
          </a:p>
        </p:txBody>
      </p:sp>
    </p:spTree>
    <p:extLst>
      <p:ext uri="{BB962C8B-B14F-4D97-AF65-F5344CB8AC3E}">
        <p14:creationId xmlns:p14="http://schemas.microsoft.com/office/powerpoint/2010/main" val="1594121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aim">
            <a:extLst>
              <a:ext uri="{FF2B5EF4-FFF2-40B4-BE49-F238E27FC236}">
                <a16:creationId xmlns:a16="http://schemas.microsoft.com/office/drawing/2014/main" id="{D3240467-4AB3-4E41-9EFD-A0924DE3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911" y="412750"/>
            <a:ext cx="9856177" cy="4705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4431CD-0C3C-4522-87E1-D9E35B5DEABB}"/>
              </a:ext>
            </a:extLst>
          </p:cNvPr>
          <p:cNvSpPr/>
          <p:nvPr/>
        </p:nvSpPr>
        <p:spPr>
          <a:xfrm>
            <a:off x="4649128" y="5636220"/>
            <a:ext cx="28937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one </a:t>
            </a:r>
            <a:r>
              <a:rPr lang="en-US" sz="5400" b="0" cap="none" spc="0" dirty="0">
                <a:ln w="0"/>
                <a:solidFill>
                  <a:schemeClr val="tx1"/>
                </a:solidFill>
                <a:effectLst>
                  <a:outerShdw blurRad="38100" dist="19050" dir="2700000" algn="tl" rotWithShape="0">
                    <a:schemeClr val="dk1">
                      <a:alpha val="40000"/>
                    </a:schemeClr>
                  </a:outerShdw>
                </a:effectLst>
              </a:rPr>
              <a:t>point</a:t>
            </a:r>
          </a:p>
        </p:txBody>
      </p:sp>
    </p:spTree>
    <p:extLst>
      <p:ext uri="{BB962C8B-B14F-4D97-AF65-F5344CB8AC3E}">
        <p14:creationId xmlns:p14="http://schemas.microsoft.com/office/powerpoint/2010/main" val="2738233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lide 2 of 12:  If you've gotten into the habit of fidgeting, it can be difficult to snap out of it. But it's important to take steps to reigning in this nervous habit. Fidgeting demonstrates nervousness and a lack of power, as body-language expert and &quot;The Power of Body Language&quot; author Tonya Reiman  previously told Business Insider.">
            <a:extLst>
              <a:ext uri="{FF2B5EF4-FFF2-40B4-BE49-F238E27FC236}">
                <a16:creationId xmlns:a16="http://schemas.microsoft.com/office/drawing/2014/main" id="{F503DAA2-952F-4F2D-B6CF-936DE34F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64" y="0"/>
            <a:ext cx="913787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921C2B-DC90-4C79-AF72-F826076D985F}"/>
              </a:ext>
            </a:extLst>
          </p:cNvPr>
          <p:cNvSpPr/>
          <p:nvPr/>
        </p:nvSpPr>
        <p:spPr>
          <a:xfrm>
            <a:off x="1527064" y="6299768"/>
            <a:ext cx="2821606" cy="369332"/>
          </a:xfrm>
          <a:prstGeom prst="rect">
            <a:avLst/>
          </a:prstGeom>
        </p:spPr>
        <p:txBody>
          <a:bodyPr wrap="none">
            <a:spAutoFit/>
          </a:bodyPr>
          <a:lstStyle/>
          <a:p>
            <a:r>
              <a:rPr lang="en-GB" dirty="0">
                <a:solidFill>
                  <a:srgbClr val="333333"/>
                </a:solidFill>
                <a:latin typeface="Segoe UI" panose="020B0502040204020203" pitchFamily="34" charset="0"/>
              </a:rPr>
              <a:t> </a:t>
            </a:r>
            <a:r>
              <a:rPr lang="en-GB" dirty="0">
                <a:solidFill>
                  <a:srgbClr val="CFCFCF"/>
                </a:solidFill>
                <a:latin typeface="Segoe UI Semibold" panose="020B0702040204020203" pitchFamily="34" charset="0"/>
              </a:rPr>
              <a:t>© Mark Spearman/Flickr</a:t>
            </a:r>
            <a:endParaRPr lang="en-GB" dirty="0"/>
          </a:p>
        </p:txBody>
      </p:sp>
    </p:spTree>
    <p:extLst>
      <p:ext uri="{BB962C8B-B14F-4D97-AF65-F5344CB8AC3E}">
        <p14:creationId xmlns:p14="http://schemas.microsoft.com/office/powerpoint/2010/main" val="3443766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person playing with ear">
            <a:extLst>
              <a:ext uri="{FF2B5EF4-FFF2-40B4-BE49-F238E27FC236}">
                <a16:creationId xmlns:a16="http://schemas.microsoft.com/office/drawing/2014/main" id="{758B45D2-BAC5-4F59-944D-467F81612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59" y="51487"/>
            <a:ext cx="10202482" cy="680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41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43120-9F9B-46CF-BE24-E269F24727ED}"/>
              </a:ext>
            </a:extLst>
          </p:cNvPr>
          <p:cNvPicPr>
            <a:picLocks noChangeAspect="1"/>
          </p:cNvPicPr>
          <p:nvPr/>
        </p:nvPicPr>
        <p:blipFill>
          <a:blip r:embed="rId3"/>
          <a:stretch>
            <a:fillRect/>
          </a:stretch>
        </p:blipFill>
        <p:spPr>
          <a:xfrm>
            <a:off x="1487128" y="0"/>
            <a:ext cx="9217743" cy="6858000"/>
          </a:xfrm>
          <a:prstGeom prst="rect">
            <a:avLst/>
          </a:prstGeom>
        </p:spPr>
      </p:pic>
      <p:sp>
        <p:nvSpPr>
          <p:cNvPr id="5" name="Rectangle 4">
            <a:extLst>
              <a:ext uri="{FF2B5EF4-FFF2-40B4-BE49-F238E27FC236}">
                <a16:creationId xmlns:a16="http://schemas.microsoft.com/office/drawing/2014/main" id="{FD4FEFAB-4C46-4CC5-B09E-C47E91240C80}"/>
              </a:ext>
            </a:extLst>
          </p:cNvPr>
          <p:cNvSpPr/>
          <p:nvPr/>
        </p:nvSpPr>
        <p:spPr>
          <a:xfrm>
            <a:off x="1904012" y="6488667"/>
            <a:ext cx="2651239" cy="369332"/>
          </a:xfrm>
          <a:prstGeom prst="rect">
            <a:avLst/>
          </a:prstGeom>
        </p:spPr>
        <p:txBody>
          <a:bodyPr wrap="none">
            <a:spAutoFit/>
          </a:bodyPr>
          <a:lstStyle/>
          <a:p>
            <a:r>
              <a:rPr lang="en-GB" dirty="0" err="1">
                <a:solidFill>
                  <a:schemeClr val="bg1"/>
                </a:solidFill>
              </a:rPr>
              <a:t>Marocomassarotto</a:t>
            </a:r>
            <a:r>
              <a:rPr lang="en-GB" dirty="0">
                <a:solidFill>
                  <a:schemeClr val="bg1"/>
                </a:solidFill>
              </a:rPr>
              <a:t> / Flickr</a:t>
            </a:r>
          </a:p>
        </p:txBody>
      </p:sp>
    </p:spTree>
    <p:extLst>
      <p:ext uri="{BB962C8B-B14F-4D97-AF65-F5344CB8AC3E}">
        <p14:creationId xmlns:p14="http://schemas.microsoft.com/office/powerpoint/2010/main" val="27182518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Questions Font Who What How Why Where Pola">
            <a:extLst>
              <a:ext uri="{FF2B5EF4-FFF2-40B4-BE49-F238E27FC236}">
                <a16:creationId xmlns:a16="http://schemas.microsoft.com/office/drawing/2014/main" id="{2B647754-997B-4EA7-8D69-34468B52B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72245"/>
            <a:ext cx="12216881" cy="432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6854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10;&#10;Description generated with high confidence">
            <a:extLst>
              <a:ext uri="{FF2B5EF4-FFF2-40B4-BE49-F238E27FC236}">
                <a16:creationId xmlns:a16="http://schemas.microsoft.com/office/drawing/2014/main" id="{BEB0DF62-E3D7-45D1-A41F-1B4B7B7F3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DDDC9AA-4EAA-4687-AA56-2D1DA8806AB5}"/>
              </a:ext>
            </a:extLst>
          </p:cNvPr>
          <p:cNvSpPr/>
          <p:nvPr/>
        </p:nvSpPr>
        <p:spPr>
          <a:xfrm>
            <a:off x="-101599" y="6211669"/>
            <a:ext cx="12293600" cy="646331"/>
          </a:xfrm>
          <a:prstGeom prst="rect">
            <a:avLst/>
          </a:prstGeom>
          <a:noFill/>
        </p:spPr>
        <p:txBody>
          <a:bodyPr wrap="square" lIns="91440" tIns="45720" rIns="91440" bIns="45720">
            <a:spAutoFit/>
          </a:bodyPr>
          <a:lstStyle/>
          <a:p>
            <a:pPr algn="ctr"/>
            <a:r>
              <a:rPr lang="en-US" sz="3600" b="0" cap="none" spc="0" dirty="0">
                <a:ln w="0"/>
                <a:solidFill>
                  <a:schemeClr val="bg1"/>
                </a:solidFill>
                <a:effectLst>
                  <a:outerShdw blurRad="38100" dist="19050" dir="2700000" algn="tl" rotWithShape="0">
                    <a:schemeClr val="dk1">
                      <a:alpha val="40000"/>
                    </a:schemeClr>
                  </a:outerShdw>
                </a:effectLst>
              </a:rPr>
              <a:t>5 – Pass it on</a:t>
            </a:r>
          </a:p>
        </p:txBody>
      </p:sp>
    </p:spTree>
    <p:extLst>
      <p:ext uri="{BB962C8B-B14F-4D97-AF65-F5344CB8AC3E}">
        <p14:creationId xmlns:p14="http://schemas.microsoft.com/office/powerpoint/2010/main" val="19128444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91E14C-E091-4CEF-9670-CF6A733C3204}"/>
              </a:ext>
            </a:extLst>
          </p:cNvPr>
          <p:cNvSpPr/>
          <p:nvPr/>
        </p:nvSpPr>
        <p:spPr>
          <a:xfrm>
            <a:off x="0" y="2105561"/>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Pass it on</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5432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5DFAF16-2605-43BD-ACA3-EB7D7DA5C62F}"/>
              </a:ext>
            </a:extLst>
          </p:cNvPr>
          <p:cNvSpPr>
            <a:spLocks noChangeArrowheads="1"/>
          </p:cNvSpPr>
          <p:nvPr/>
        </p:nvSpPr>
        <p:spPr bwMode="auto">
          <a:xfrm>
            <a:off x="0" y="2183777"/>
            <a:ext cx="12191999" cy="24904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en-US" sz="16600" b="0" i="0" u="none" strike="noStrike" cap="none" normalizeH="0" baseline="0" dirty="0">
                <a:ln>
                  <a:noFill/>
                </a:ln>
                <a:solidFill>
                  <a:srgbClr val="212121"/>
                </a:solidFill>
                <a:effectLst/>
                <a:latin typeface="inherit"/>
              </a:rPr>
              <a:t>Warum?</a:t>
            </a:r>
            <a:endParaRPr kumimoji="0" lang="de-DE" altLang="en-US" sz="8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1777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at is docked next to a body of water&#10;&#10;Description generated with very high confidence">
            <a:extLst>
              <a:ext uri="{FF2B5EF4-FFF2-40B4-BE49-F238E27FC236}">
                <a16:creationId xmlns:a16="http://schemas.microsoft.com/office/drawing/2014/main" id="{CE9AAE9C-2C17-465F-84CA-93CA90E9E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710" y="137857"/>
            <a:ext cx="4936715" cy="6582286"/>
          </a:xfrm>
          <a:prstGeom prst="rect">
            <a:avLst/>
          </a:prstGeom>
        </p:spPr>
      </p:pic>
    </p:spTree>
    <p:extLst>
      <p:ext uri="{BB962C8B-B14F-4D97-AF65-F5344CB8AC3E}">
        <p14:creationId xmlns:p14="http://schemas.microsoft.com/office/powerpoint/2010/main" val="1458294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actory work">
            <a:extLst>
              <a:ext uri="{FF2B5EF4-FFF2-40B4-BE49-F238E27FC236}">
                <a16:creationId xmlns:a16="http://schemas.microsoft.com/office/drawing/2014/main" id="{017CA431-575E-4ED8-890B-F9861DA3C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6238"/>
            <a:ext cx="9144000" cy="61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571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882AF2-DE76-46B8-A8BB-7B1C9299C4E3}"/>
              </a:ext>
            </a:extLst>
          </p:cNvPr>
          <p:cNvPicPr>
            <a:picLocks noChangeAspect="1"/>
          </p:cNvPicPr>
          <p:nvPr/>
        </p:nvPicPr>
        <p:blipFill>
          <a:blip r:embed="rId3"/>
          <a:stretch>
            <a:fillRect/>
          </a:stretch>
        </p:blipFill>
        <p:spPr>
          <a:xfrm>
            <a:off x="939608" y="0"/>
            <a:ext cx="10312783" cy="6858000"/>
          </a:xfrm>
          <a:prstGeom prst="rect">
            <a:avLst/>
          </a:prstGeom>
        </p:spPr>
      </p:pic>
    </p:spTree>
    <p:extLst>
      <p:ext uri="{BB962C8B-B14F-4D97-AF65-F5344CB8AC3E}">
        <p14:creationId xmlns:p14="http://schemas.microsoft.com/office/powerpoint/2010/main" val="319751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ops">
            <a:extLst>
              <a:ext uri="{FF2B5EF4-FFF2-40B4-BE49-F238E27FC236}">
                <a16:creationId xmlns:a16="http://schemas.microsoft.com/office/drawing/2014/main" id="{EC32342C-92DF-4440-912D-0B91A779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588" y="0"/>
            <a:ext cx="6854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4912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f you can't explain it simply, you don't understand it well enough. - Albert Einstein">
            <a:extLst>
              <a:ext uri="{FF2B5EF4-FFF2-40B4-BE49-F238E27FC236}">
                <a16:creationId xmlns:a16="http://schemas.microsoft.com/office/drawing/2014/main" id="{07BF3A98-3CC4-42E5-BB6C-5659218DE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9" y="0"/>
            <a:ext cx="130628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96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and">
            <a:extLst>
              <a:ext uri="{FF2B5EF4-FFF2-40B4-BE49-F238E27FC236}">
                <a16:creationId xmlns:a16="http://schemas.microsoft.com/office/drawing/2014/main" id="{CA97CBEA-5859-4206-BF1F-49D696818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88" y="0"/>
            <a:ext cx="10283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238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epay debt">
            <a:extLst>
              <a:ext uri="{FF2B5EF4-FFF2-40B4-BE49-F238E27FC236}">
                <a16:creationId xmlns:a16="http://schemas.microsoft.com/office/drawing/2014/main" id="{81A8B3A1-B86F-4A0C-905E-78934C84F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1487"/>
            <a:ext cx="12192000" cy="59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486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enefit">
            <a:extLst>
              <a:ext uri="{FF2B5EF4-FFF2-40B4-BE49-F238E27FC236}">
                <a16:creationId xmlns:a16="http://schemas.microsoft.com/office/drawing/2014/main" id="{F1119F41-4784-4E28-8D18-439CB9709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67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how me the money">
            <a:extLst>
              <a:ext uri="{FF2B5EF4-FFF2-40B4-BE49-F238E27FC236}">
                <a16:creationId xmlns:a16="http://schemas.microsoft.com/office/drawing/2014/main" id="{A02DDF72-15FD-423A-BD6E-26166306B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756" y="0"/>
            <a:ext cx="8250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160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pproachable">
            <a:extLst>
              <a:ext uri="{FF2B5EF4-FFF2-40B4-BE49-F238E27FC236}">
                <a16:creationId xmlns:a16="http://schemas.microsoft.com/office/drawing/2014/main" id="{97BEA1AF-C1CB-4E1E-B8B7-B03E46DE29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09" r="1" b="25776"/>
          <a:stretch/>
        </p:blipFill>
        <p:spPr bwMode="auto">
          <a:xfrm>
            <a:off x="0" y="314739"/>
            <a:ext cx="12192000" cy="622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2814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01E2B7-55F9-4590-80DD-62012F5C16FC}"/>
              </a:ext>
            </a:extLst>
          </p:cNvPr>
          <p:cNvPicPr>
            <a:picLocks noChangeAspect="1"/>
          </p:cNvPicPr>
          <p:nvPr/>
        </p:nvPicPr>
        <p:blipFill>
          <a:blip r:embed="rId3"/>
          <a:stretch>
            <a:fillRect/>
          </a:stretch>
        </p:blipFill>
        <p:spPr>
          <a:xfrm>
            <a:off x="2619375" y="-95250"/>
            <a:ext cx="6953250" cy="6953250"/>
          </a:xfrm>
          <a:prstGeom prst="rect">
            <a:avLst/>
          </a:prstGeom>
        </p:spPr>
      </p:pic>
    </p:spTree>
    <p:extLst>
      <p:ext uri="{BB962C8B-B14F-4D97-AF65-F5344CB8AC3E}">
        <p14:creationId xmlns:p14="http://schemas.microsoft.com/office/powerpoint/2010/main" val="34611725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D7143-7F06-48E3-A523-D2727D4BC7D1}"/>
              </a:ext>
            </a:extLst>
          </p:cNvPr>
          <p:cNvPicPr>
            <a:picLocks noChangeAspect="1"/>
          </p:cNvPicPr>
          <p:nvPr/>
        </p:nvPicPr>
        <p:blipFill>
          <a:blip r:embed="rId3"/>
          <a:stretch>
            <a:fillRect/>
          </a:stretch>
        </p:blipFill>
        <p:spPr>
          <a:xfrm>
            <a:off x="643467" y="852678"/>
            <a:ext cx="10905066" cy="5152643"/>
          </a:xfrm>
          <a:prstGeom prst="rect">
            <a:avLst/>
          </a:prstGeom>
        </p:spPr>
      </p:pic>
    </p:spTree>
    <p:extLst>
      <p:ext uri="{BB962C8B-B14F-4D97-AF65-F5344CB8AC3E}">
        <p14:creationId xmlns:p14="http://schemas.microsoft.com/office/powerpoint/2010/main" val="3563513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how the code">
            <a:extLst>
              <a:ext uri="{FF2B5EF4-FFF2-40B4-BE49-F238E27FC236}">
                <a16:creationId xmlns:a16="http://schemas.microsoft.com/office/drawing/2014/main" id="{2AD28F59-7908-4427-8B38-BB59917A1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157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epeat and repeat again">
            <a:extLst>
              <a:ext uri="{FF2B5EF4-FFF2-40B4-BE49-F238E27FC236}">
                <a16:creationId xmlns:a16="http://schemas.microsoft.com/office/drawing/2014/main" id="{82CC98E2-F997-4655-941F-CA6F7F02C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95250"/>
            <a:ext cx="571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5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aying sorry">
            <a:extLst>
              <a:ext uri="{FF2B5EF4-FFF2-40B4-BE49-F238E27FC236}">
                <a16:creationId xmlns:a16="http://schemas.microsoft.com/office/drawing/2014/main" id="{B3622725-AF1C-4495-A8A7-13EE70958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263"/>
            <a:ext cx="12192000" cy="672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1674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facts with data are opinions">
            <a:extLst>
              <a:ext uri="{FF2B5EF4-FFF2-40B4-BE49-F238E27FC236}">
                <a16:creationId xmlns:a16="http://schemas.microsoft.com/office/drawing/2014/main" id="{2A803C00-D4DD-402D-8B8A-B4C88E497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01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03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 teachable">
            <a:extLst>
              <a:ext uri="{FF2B5EF4-FFF2-40B4-BE49-F238E27FC236}">
                <a16:creationId xmlns:a16="http://schemas.microsoft.com/office/drawing/2014/main" id="{CFF3E361-3EE6-4175-AB71-7ED853790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0"/>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51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eaching employees">
            <a:extLst>
              <a:ext uri="{FF2B5EF4-FFF2-40B4-BE49-F238E27FC236}">
                <a16:creationId xmlns:a16="http://schemas.microsoft.com/office/drawing/2014/main" id="{6F201A1C-EADA-45AD-B802-75A41DA4A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5298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7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andy beach next to the ocean&#10;&#10;Description generated with very high confidence">
            <a:extLst>
              <a:ext uri="{FF2B5EF4-FFF2-40B4-BE49-F238E27FC236}">
                <a16:creationId xmlns:a16="http://schemas.microsoft.com/office/drawing/2014/main" id="{CBB34420-4E39-4DDC-9B5D-FCE9F934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480060"/>
            <a:ext cx="11237976" cy="5897880"/>
          </a:xfrm>
          <a:prstGeom prst="rect">
            <a:avLst/>
          </a:prstGeom>
        </p:spPr>
      </p:pic>
      <p:sp>
        <p:nvSpPr>
          <p:cNvPr id="4" name="Rectangle 3">
            <a:extLst>
              <a:ext uri="{FF2B5EF4-FFF2-40B4-BE49-F238E27FC236}">
                <a16:creationId xmlns:a16="http://schemas.microsoft.com/office/drawing/2014/main" id="{62758F1A-0CDF-42AF-94EF-240A41E26D5D}"/>
              </a:ext>
            </a:extLst>
          </p:cNvPr>
          <p:cNvSpPr/>
          <p:nvPr/>
        </p:nvSpPr>
        <p:spPr>
          <a:xfrm>
            <a:off x="9229116" y="480060"/>
            <a:ext cx="2485872" cy="338554"/>
          </a:xfrm>
          <a:prstGeom prst="rect">
            <a:avLst/>
          </a:prstGeom>
          <a:noFill/>
        </p:spPr>
        <p:txBody>
          <a:bodyPr wrap="none" lIns="91440" tIns="45720" rIns="91440" bIns="45720">
            <a:spAutoFit/>
          </a:bodyPr>
          <a:lstStyle/>
          <a:p>
            <a:pPr algn="ctr"/>
            <a:r>
              <a:rPr lang="en-US" sz="1600" b="0" cap="none" spc="0" dirty="0" err="1">
                <a:ln w="0"/>
                <a:solidFill>
                  <a:schemeClr val="bg1"/>
                </a:solidFill>
                <a:effectLst>
                  <a:outerShdw blurRad="38100" dist="19050" dir="2700000" algn="tl" rotWithShape="0">
                    <a:schemeClr val="dk1">
                      <a:alpha val="40000"/>
                    </a:schemeClr>
                  </a:outerShdw>
                </a:effectLst>
              </a:rPr>
              <a:t>Benbecula</a:t>
            </a:r>
            <a:r>
              <a:rPr lang="en-US" sz="1600" b="0" cap="none" spc="0" dirty="0">
                <a:ln w="0"/>
                <a:solidFill>
                  <a:schemeClr val="bg1"/>
                </a:solidFill>
                <a:effectLst>
                  <a:outerShdw blurRad="38100" dist="19050" dir="2700000" algn="tl" rotWithShape="0">
                    <a:schemeClr val="dk1">
                      <a:alpha val="40000"/>
                    </a:schemeClr>
                  </a:outerShdw>
                </a:effectLst>
              </a:rPr>
              <a:t> beach north </a:t>
            </a:r>
            <a:r>
              <a:rPr lang="en-US" sz="1600" b="0" cap="none" spc="0" dirty="0" err="1">
                <a:ln w="0"/>
                <a:solidFill>
                  <a:schemeClr val="bg1"/>
                </a:solidFill>
                <a:effectLst>
                  <a:outerShdw blurRad="38100" dist="19050" dir="2700000" algn="tl" rotWithShape="0">
                    <a:schemeClr val="dk1">
                      <a:alpha val="40000"/>
                    </a:schemeClr>
                  </a:outerShdw>
                </a:effectLst>
              </a:rPr>
              <a:t>Uist</a:t>
            </a:r>
            <a:endParaRPr lang="en-US" sz="1600" b="0" cap="none" spc="0" dirty="0">
              <a:ln w="0"/>
              <a:solidFill>
                <a:schemeClr val="bg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BE9F81D4-B564-48AC-B25B-7A71C4DE3857}"/>
              </a:ext>
            </a:extLst>
          </p:cNvPr>
          <p:cNvSpPr/>
          <p:nvPr/>
        </p:nvSpPr>
        <p:spPr>
          <a:xfrm>
            <a:off x="-101599" y="6211669"/>
            <a:ext cx="12293600" cy="646331"/>
          </a:xfrm>
          <a:prstGeom prst="rect">
            <a:avLst/>
          </a:prstGeom>
          <a:noFill/>
        </p:spPr>
        <p:txBody>
          <a:bodyPr wrap="square" lIns="91440" tIns="45720" rIns="91440" bIns="45720">
            <a:spAutoFit/>
          </a:bodyPr>
          <a:lstStyle/>
          <a:p>
            <a:pPr algn="ctr"/>
            <a:r>
              <a:rPr lang="en-US" sz="3600" b="0" cap="none" spc="0" dirty="0">
                <a:ln w="0"/>
                <a:solidFill>
                  <a:schemeClr val="bg1"/>
                </a:solidFill>
                <a:effectLst>
                  <a:outerShdw blurRad="38100" dist="19050" dir="2700000" algn="tl" rotWithShape="0">
                    <a:schemeClr val="dk1">
                      <a:alpha val="40000"/>
                    </a:schemeClr>
                  </a:outerShdw>
                </a:effectLst>
              </a:rPr>
              <a:t>6 – Compliments</a:t>
            </a:r>
          </a:p>
        </p:txBody>
      </p:sp>
    </p:spTree>
    <p:extLst>
      <p:ext uri="{BB962C8B-B14F-4D97-AF65-F5344CB8AC3E}">
        <p14:creationId xmlns:p14="http://schemas.microsoft.com/office/powerpoint/2010/main" val="1529324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727B-E2B3-480D-AC30-C0F29523737A}"/>
              </a:ext>
            </a:extLst>
          </p:cNvPr>
          <p:cNvSpPr/>
          <p:nvPr/>
        </p:nvSpPr>
        <p:spPr>
          <a:xfrm>
            <a:off x="0" y="445770"/>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Compliment</a:t>
            </a:r>
            <a:endParaRPr lang="en-US" sz="5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031ED19-FB2E-4CDA-8E4F-20B58F18EC01}"/>
              </a:ext>
            </a:extLst>
          </p:cNvPr>
          <p:cNvSpPr/>
          <p:nvPr/>
        </p:nvSpPr>
        <p:spPr>
          <a:xfrm>
            <a:off x="0" y="3429000"/>
            <a:ext cx="12192000" cy="2123658"/>
          </a:xfrm>
          <a:prstGeom prst="rect">
            <a:avLst/>
          </a:prstGeom>
        </p:spPr>
        <p:txBody>
          <a:bodyPr wrap="square">
            <a:spAutoFit/>
          </a:bodyPr>
          <a:lstStyle/>
          <a:p>
            <a:pPr algn="ctr"/>
            <a:r>
              <a:rPr lang="en-GB" sz="6600" dirty="0"/>
              <a:t> a remark that expresses approval, admiration, or respect:</a:t>
            </a:r>
          </a:p>
        </p:txBody>
      </p:sp>
    </p:spTree>
    <p:extLst>
      <p:ext uri="{BB962C8B-B14F-4D97-AF65-F5344CB8AC3E}">
        <p14:creationId xmlns:p14="http://schemas.microsoft.com/office/powerpoint/2010/main" val="1723446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n for me">
            <a:extLst>
              <a:ext uri="{FF2B5EF4-FFF2-40B4-BE49-F238E27FC236}">
                <a16:creationId xmlns:a16="http://schemas.microsoft.com/office/drawing/2014/main" id="{223F3FCE-38C9-40ED-85EA-008CC5491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019" y="0"/>
            <a:ext cx="85369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3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aspoon of honey attracts more flies than a quart of vinegar">
            <a:extLst>
              <a:ext uri="{FF2B5EF4-FFF2-40B4-BE49-F238E27FC236}">
                <a16:creationId xmlns:a16="http://schemas.microsoft.com/office/drawing/2014/main" id="{65E13ECD-82F6-4B06-9A3A-D5481D19E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74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n for others">
            <a:extLst>
              <a:ext uri="{FF2B5EF4-FFF2-40B4-BE49-F238E27FC236}">
                <a16:creationId xmlns:a16="http://schemas.microsoft.com/office/drawing/2014/main" id="{73FD6E03-0E48-4171-84F9-6002492C4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3" y="0"/>
            <a:ext cx="1093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945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ocus on other person">
            <a:extLst>
              <a:ext uri="{FF2B5EF4-FFF2-40B4-BE49-F238E27FC236}">
                <a16:creationId xmlns:a16="http://schemas.microsoft.com/office/drawing/2014/main" id="{7A9E70C5-EAD7-45A8-81A3-B5609C45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545" y="0"/>
            <a:ext cx="913491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245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s-gCJ0HwzyI/Te7BAcJb9GI/AAAAAAAADbI/BsRcP3zaWz0/s320/confidence.jpg">
            <a:extLst>
              <a:ext uri="{FF2B5EF4-FFF2-40B4-BE49-F238E27FC236}">
                <a16:creationId xmlns:a16="http://schemas.microsoft.com/office/drawing/2014/main" id="{916E6F64-BBA1-4017-9630-041829657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886" y="614553"/>
            <a:ext cx="6622228" cy="5628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320ABD-990A-4F43-85DD-CEF120A7BAD1}"/>
              </a:ext>
            </a:extLst>
          </p:cNvPr>
          <p:cNvSpPr/>
          <p:nvPr/>
        </p:nvSpPr>
        <p:spPr>
          <a:xfrm>
            <a:off x="5683963" y="6503146"/>
            <a:ext cx="82407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hlinkClick r:id="rId4"/>
              </a:rPr>
              <a:t>Source</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3356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mind your language">
            <a:extLst>
              <a:ext uri="{FF2B5EF4-FFF2-40B4-BE49-F238E27FC236}">
                <a16:creationId xmlns:a16="http://schemas.microsoft.com/office/drawing/2014/main" id="{365F859C-14EA-4308-B4FB-06CF2807B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0"/>
            <a:ext cx="10734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8959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untain Lake, Person, Looking, View, Highlands, Water">
            <a:extLst>
              <a:ext uri="{FF2B5EF4-FFF2-40B4-BE49-F238E27FC236}">
                <a16:creationId xmlns:a16="http://schemas.microsoft.com/office/drawing/2014/main" id="{3D1D7B6D-A4B7-432E-9CAB-95B3290FA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243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2a6eqk.jpg">
            <a:extLst>
              <a:ext uri="{FF2B5EF4-FFF2-40B4-BE49-F238E27FC236}">
                <a16:creationId xmlns:a16="http://schemas.microsoft.com/office/drawing/2014/main" id="{FD3794C5-2444-471E-8561-38530C5C6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40005"/>
            <a:ext cx="9037320" cy="677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445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erson thinking">
            <a:extLst>
              <a:ext uri="{FF2B5EF4-FFF2-40B4-BE49-F238E27FC236}">
                <a16:creationId xmlns:a16="http://schemas.microsoft.com/office/drawing/2014/main" id="{08561590-B50D-49CE-8BDA-7A1116340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081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sun&#10;&#10;Description generated with very high confidence">
            <a:extLst>
              <a:ext uri="{FF2B5EF4-FFF2-40B4-BE49-F238E27FC236}">
                <a16:creationId xmlns:a16="http://schemas.microsoft.com/office/drawing/2014/main" id="{985C85AF-75D8-4BAD-A725-962B1BB83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303" y="0"/>
            <a:ext cx="5152552" cy="6595110"/>
          </a:xfrm>
          <a:prstGeom prst="rect">
            <a:avLst/>
          </a:prstGeom>
        </p:spPr>
      </p:pic>
      <p:sp>
        <p:nvSpPr>
          <p:cNvPr id="6" name="TextBox 5">
            <a:extLst>
              <a:ext uri="{FF2B5EF4-FFF2-40B4-BE49-F238E27FC236}">
                <a16:creationId xmlns:a16="http://schemas.microsoft.com/office/drawing/2014/main" id="{04DF4D08-D675-4321-9698-7CFB3F287396}"/>
              </a:ext>
            </a:extLst>
          </p:cNvPr>
          <p:cNvSpPr txBox="1"/>
          <p:nvPr/>
        </p:nvSpPr>
        <p:spPr>
          <a:xfrm>
            <a:off x="5189220" y="6572250"/>
            <a:ext cx="1356718" cy="276999"/>
          </a:xfrm>
          <a:prstGeom prst="rect">
            <a:avLst/>
          </a:prstGeom>
          <a:noFill/>
        </p:spPr>
        <p:txBody>
          <a:bodyPr wrap="none" rtlCol="0">
            <a:spAutoFit/>
          </a:bodyPr>
          <a:lstStyle/>
          <a:p>
            <a:r>
              <a:rPr lang="en-GB" sz="1200" dirty="0">
                <a:hlinkClick r:id="rId4"/>
              </a:rPr>
              <a:t>Source</a:t>
            </a:r>
            <a:r>
              <a:rPr lang="en-GB" sz="1200" dirty="0"/>
              <a:t> – flickr.com</a:t>
            </a:r>
          </a:p>
        </p:txBody>
      </p:sp>
    </p:spTree>
    <p:extLst>
      <p:ext uri="{BB962C8B-B14F-4D97-AF65-F5344CB8AC3E}">
        <p14:creationId xmlns:p14="http://schemas.microsoft.com/office/powerpoint/2010/main" val="1583763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B88559-7E59-4A18-99AF-BD4427B34AE9}"/>
              </a:ext>
            </a:extLst>
          </p:cNvPr>
          <p:cNvSpPr/>
          <p:nvPr/>
        </p:nvSpPr>
        <p:spPr>
          <a:xfrm>
            <a:off x="0" y="0"/>
            <a:ext cx="12192000" cy="6786473"/>
          </a:xfrm>
          <a:prstGeom prst="rect">
            <a:avLst/>
          </a:prstGeom>
          <a:noFill/>
        </p:spPr>
        <p:txBody>
          <a:bodyPr wrap="square" lIns="91440" tIns="45720" rIns="91440" bIns="45720">
            <a:spAutoFit/>
          </a:bodyPr>
          <a:lstStyle/>
          <a:p>
            <a:pPr algn="ctr"/>
            <a:r>
              <a:rPr lang="en-US" sz="14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14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a:t>
            </a:r>
          </a:p>
          <a:p>
            <a:pPr algn="ctr"/>
            <a:r>
              <a:rPr lang="en-US" sz="14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en-US" sz="14500" b="1" dirty="0">
                <a:ln w="9525">
                  <a:solidFill>
                    <a:schemeClr val="bg1"/>
                  </a:solidFill>
                  <a:prstDash val="solid"/>
                </a:ln>
                <a:effectLst>
                  <a:outerShdw blurRad="12700" dist="38100" dir="2700000" algn="tl" rotWithShape="0">
                    <a:schemeClr val="bg1">
                      <a:lumMod val="50000"/>
                    </a:schemeClr>
                  </a:outerShdw>
                </a:effectLst>
              </a:rPr>
              <a:t>t</a:t>
            </a:r>
          </a:p>
          <a:p>
            <a:pPr algn="ctr"/>
            <a:r>
              <a:rPr lang="en-US" sz="14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r>
              <a:rPr lang="en-US" sz="14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ourself</a:t>
            </a:r>
          </a:p>
        </p:txBody>
      </p:sp>
    </p:spTree>
    <p:extLst>
      <p:ext uri="{BB962C8B-B14F-4D97-AF65-F5344CB8AC3E}">
        <p14:creationId xmlns:p14="http://schemas.microsoft.com/office/powerpoint/2010/main" val="38462524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how not to">
            <a:extLst>
              <a:ext uri="{FF2B5EF4-FFF2-40B4-BE49-F238E27FC236}">
                <a16:creationId xmlns:a16="http://schemas.microsoft.com/office/drawing/2014/main" id="{7BF4FABA-8A03-4133-828E-F9B591E5B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33" y="331470"/>
            <a:ext cx="10813533" cy="619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3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0F309-D767-4403-8B22-77A07A7653A6}"/>
              </a:ext>
            </a:extLst>
          </p:cNvPr>
          <p:cNvSpPr/>
          <p:nvPr/>
        </p:nvSpPr>
        <p:spPr>
          <a:xfrm>
            <a:off x="3866030" y="5889843"/>
            <a:ext cx="4459939" cy="830997"/>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Grandparent test</a:t>
            </a:r>
          </a:p>
        </p:txBody>
      </p:sp>
      <p:pic>
        <p:nvPicPr>
          <p:cNvPr id="3074" name="Picture 2" descr="Grandparents, Grandmother, People, Happy, Family">
            <a:extLst>
              <a:ext uri="{FF2B5EF4-FFF2-40B4-BE49-F238E27FC236}">
                <a16:creationId xmlns:a16="http://schemas.microsoft.com/office/drawing/2014/main" id="{BEA7C6A2-7F21-4CFA-88FF-DF4B4F9B6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09" y="154523"/>
            <a:ext cx="8602980" cy="573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9569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E38E4-79FF-456A-9916-2705AEFC04F2}"/>
              </a:ext>
            </a:extLst>
          </p:cNvPr>
          <p:cNvSpPr/>
          <p:nvPr/>
        </p:nvSpPr>
        <p:spPr>
          <a:xfrm>
            <a:off x="0" y="728260"/>
            <a:ext cx="12192000" cy="5401479"/>
          </a:xfrm>
          <a:prstGeom prst="rect">
            <a:avLst/>
          </a:prstGeom>
          <a:noFill/>
        </p:spPr>
        <p:txBody>
          <a:bodyPr wrap="square" lIns="91440" tIns="45720" rIns="91440" bIns="45720">
            <a:spAutoFit/>
          </a:bodyPr>
          <a:lstStyle/>
          <a:p>
            <a:pPr algn="ctr"/>
            <a:r>
              <a:rPr lang="en-US" sz="11500" dirty="0">
                <a:ln w="0"/>
                <a:effectLst>
                  <a:outerShdw blurRad="38100" dist="19050" dir="2700000" algn="tl" rotWithShape="0">
                    <a:schemeClr val="dk1">
                      <a:alpha val="40000"/>
                    </a:schemeClr>
                  </a:outerShdw>
                </a:effectLst>
              </a:rPr>
              <a:t>You’re pretty good at programming </a:t>
            </a:r>
          </a:p>
          <a:p>
            <a:pPr algn="ctr"/>
            <a:r>
              <a:rPr lang="en-US" sz="11500" dirty="0">
                <a:ln w="0"/>
                <a:effectLst>
                  <a:outerShdw blurRad="38100" dist="19050" dir="2700000" algn="tl" rotWithShape="0">
                    <a:schemeClr val="dk1">
                      <a:alpha val="40000"/>
                    </a:schemeClr>
                  </a:outerShdw>
                </a:effectLst>
              </a:rPr>
              <a:t>for a ……………</a:t>
            </a:r>
          </a:p>
        </p:txBody>
      </p:sp>
    </p:spTree>
    <p:extLst>
      <p:ext uri="{BB962C8B-B14F-4D97-AF65-F5344CB8AC3E}">
        <p14:creationId xmlns:p14="http://schemas.microsoft.com/office/powerpoint/2010/main" val="4985058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50DB5-2DFF-44ED-A8AD-D896CE6928F3}"/>
              </a:ext>
            </a:extLst>
          </p:cNvPr>
          <p:cNvPicPr>
            <a:picLocks noChangeAspect="1"/>
          </p:cNvPicPr>
          <p:nvPr/>
        </p:nvPicPr>
        <p:blipFill>
          <a:blip r:embed="rId2"/>
          <a:stretch>
            <a:fillRect/>
          </a:stretch>
        </p:blipFill>
        <p:spPr>
          <a:xfrm>
            <a:off x="3977640" y="0"/>
            <a:ext cx="4983480" cy="3359649"/>
          </a:xfrm>
          <a:prstGeom prst="rect">
            <a:avLst/>
          </a:prstGeom>
          <a:effectLst>
            <a:outerShdw dist="50800" dir="5400000" algn="ctr" rotWithShape="0">
              <a:srgbClr val="000000">
                <a:alpha val="0"/>
              </a:srgbClr>
            </a:outerShdw>
          </a:effectLst>
        </p:spPr>
      </p:pic>
      <p:sp>
        <p:nvSpPr>
          <p:cNvPr id="4" name="Rectangle 3">
            <a:extLst>
              <a:ext uri="{FF2B5EF4-FFF2-40B4-BE49-F238E27FC236}">
                <a16:creationId xmlns:a16="http://schemas.microsoft.com/office/drawing/2014/main" id="{B846BA57-0A65-4712-B06C-6824CB843484}"/>
              </a:ext>
            </a:extLst>
          </p:cNvPr>
          <p:cNvSpPr/>
          <p:nvPr/>
        </p:nvSpPr>
        <p:spPr>
          <a:xfrm>
            <a:off x="137160" y="2785660"/>
            <a:ext cx="12192000" cy="4154984"/>
          </a:xfrm>
          <a:prstGeom prst="rect">
            <a:avLst/>
          </a:prstGeom>
        </p:spPr>
        <p:txBody>
          <a:bodyPr wrap="square">
            <a:spAutoFit/>
          </a:bodyPr>
          <a:lstStyle/>
          <a:p>
            <a:pPr algn="ctr"/>
            <a:r>
              <a:rPr lang="en-US" sz="8800" dirty="0">
                <a:ln w="0"/>
                <a:effectLst>
                  <a:outerShdw blurRad="38100" dist="19050" dir="2700000" algn="tl" rotWithShape="0">
                    <a:schemeClr val="dk1">
                      <a:alpha val="40000"/>
                    </a:schemeClr>
                  </a:outerShdw>
                </a:effectLst>
              </a:rPr>
              <a:t>That’s a good query for someone who does not know X</a:t>
            </a:r>
          </a:p>
        </p:txBody>
      </p:sp>
    </p:spTree>
    <p:extLst>
      <p:ext uri="{BB962C8B-B14F-4D97-AF65-F5344CB8AC3E}">
        <p14:creationId xmlns:p14="http://schemas.microsoft.com/office/powerpoint/2010/main" val="26463155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F92D6-86EB-4B32-BB27-AA329FF8EE45}"/>
              </a:ext>
            </a:extLst>
          </p:cNvPr>
          <p:cNvPicPr>
            <a:picLocks noChangeAspect="1"/>
          </p:cNvPicPr>
          <p:nvPr/>
        </p:nvPicPr>
        <p:blipFill>
          <a:blip r:embed="rId3"/>
          <a:stretch>
            <a:fillRect/>
          </a:stretch>
        </p:blipFill>
        <p:spPr>
          <a:xfrm>
            <a:off x="5904205" y="3210336"/>
            <a:ext cx="6155783" cy="3471862"/>
          </a:xfrm>
          <a:prstGeom prst="rect">
            <a:avLst/>
          </a:prstGeom>
        </p:spPr>
      </p:pic>
      <p:pic>
        <p:nvPicPr>
          <p:cNvPr id="4098" name="Picture 2" descr="Image result for people smiling at each other">
            <a:extLst>
              <a:ext uri="{FF2B5EF4-FFF2-40B4-BE49-F238E27FC236}">
                <a16:creationId xmlns:a16="http://schemas.microsoft.com/office/drawing/2014/main" id="{8A8F9EC3-3DA0-441B-9D36-95E7CF215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12" y="94299"/>
            <a:ext cx="6291647" cy="4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8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stening">
            <a:extLst>
              <a:ext uri="{FF2B5EF4-FFF2-40B4-BE49-F238E27FC236}">
                <a16:creationId xmlns:a16="http://schemas.microsoft.com/office/drawing/2014/main" id="{BC6A729B-A508-4083-AA52-157353236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93" y="79745"/>
            <a:ext cx="11673007" cy="669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287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57E50-FB05-4698-97B8-7BA813456E48}"/>
              </a:ext>
            </a:extLst>
          </p:cNvPr>
          <p:cNvPicPr>
            <a:picLocks noChangeAspect="1"/>
          </p:cNvPicPr>
          <p:nvPr/>
        </p:nvPicPr>
        <p:blipFill>
          <a:blip r:embed="rId3"/>
          <a:stretch>
            <a:fillRect/>
          </a:stretch>
        </p:blipFill>
        <p:spPr>
          <a:xfrm>
            <a:off x="1158085" y="171450"/>
            <a:ext cx="9875830" cy="6515100"/>
          </a:xfrm>
          <a:prstGeom prst="rect">
            <a:avLst/>
          </a:prstGeom>
        </p:spPr>
      </p:pic>
    </p:spTree>
    <p:extLst>
      <p:ext uri="{BB962C8B-B14F-4D97-AF65-F5344CB8AC3E}">
        <p14:creationId xmlns:p14="http://schemas.microsoft.com/office/powerpoint/2010/main" val="1408781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A057CF-9AC0-4069-A339-F1B3E9DF7811}"/>
              </a:ext>
            </a:extLst>
          </p:cNvPr>
          <p:cNvSpPr/>
          <p:nvPr/>
        </p:nvSpPr>
        <p:spPr>
          <a:xfrm>
            <a:off x="-64342" y="3409496"/>
            <a:ext cx="12320682"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Be genuine</a:t>
            </a:r>
            <a:r>
              <a:rPr lang="en-US" sz="19900" dirty="0">
                <a:ln w="0"/>
                <a:effectLst>
                  <a:outerShdw blurRad="38100" dist="19050" dir="2700000" algn="tl" rotWithShape="0">
                    <a:schemeClr val="dk1">
                      <a:alpha val="40000"/>
                    </a:schemeClr>
                  </a:outerShdw>
                </a:effectLst>
              </a:rPr>
              <a:t> </a:t>
            </a:r>
            <a:endParaRPr lang="en-US" sz="19900" b="0" cap="none" spc="0" dirty="0">
              <a:ln w="0"/>
              <a:solidFill>
                <a:schemeClr val="tx1"/>
              </a:solidFill>
              <a:effectLst>
                <a:outerShdw blurRad="38100" dist="19050" dir="2700000" algn="tl" rotWithShape="0">
                  <a:schemeClr val="dk1">
                    <a:alpha val="40000"/>
                  </a:schemeClr>
                </a:outerShdw>
              </a:effectLst>
            </a:endParaRPr>
          </a:p>
        </p:txBody>
      </p:sp>
      <p:pic>
        <p:nvPicPr>
          <p:cNvPr id="2050" name="Picture 2" descr="Image result for genuine">
            <a:extLst>
              <a:ext uri="{FF2B5EF4-FFF2-40B4-BE49-F238E27FC236}">
                <a16:creationId xmlns:a16="http://schemas.microsoft.com/office/drawing/2014/main" id="{0977831D-8FDB-420C-BC53-6AC67D058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477" y="-145143"/>
            <a:ext cx="7723881" cy="428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261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hats in a name">
            <a:extLst>
              <a:ext uri="{FF2B5EF4-FFF2-40B4-BE49-F238E27FC236}">
                <a16:creationId xmlns:a16="http://schemas.microsoft.com/office/drawing/2014/main" id="{A8CDB150-36EB-4B87-8290-C797B05BA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980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ow">
            <a:extLst>
              <a:ext uri="{FF2B5EF4-FFF2-40B4-BE49-F238E27FC236}">
                <a16:creationId xmlns:a16="http://schemas.microsoft.com/office/drawing/2014/main" id="{CEEA5C72-D14C-4B24-97FB-138A826FD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242" y="138741"/>
            <a:ext cx="9895515" cy="658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474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hild with binoculars">
            <a:extLst>
              <a:ext uri="{FF2B5EF4-FFF2-40B4-BE49-F238E27FC236}">
                <a16:creationId xmlns:a16="http://schemas.microsoft.com/office/drawing/2014/main" id="{8695704C-CEF0-410B-9E27-509FF88B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022" y="352901"/>
            <a:ext cx="11073956" cy="615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0419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n gossiping">
            <a:extLst>
              <a:ext uri="{FF2B5EF4-FFF2-40B4-BE49-F238E27FC236}">
                <a16:creationId xmlns:a16="http://schemas.microsoft.com/office/drawing/2014/main" id="{58F1DC08-862B-4781-8381-9B3E0483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247" y="177165"/>
            <a:ext cx="9755505" cy="650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844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veryone">
            <a:extLst>
              <a:ext uri="{FF2B5EF4-FFF2-40B4-BE49-F238E27FC236}">
                <a16:creationId xmlns:a16="http://schemas.microsoft.com/office/drawing/2014/main" id="{1A17DA4B-D937-43FD-98DD-FDC4D3EFB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 y="2566034"/>
            <a:ext cx="1152105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418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25C68C-8CE7-4BC1-8C07-DB65FBD89BBB}"/>
              </a:ext>
            </a:extLst>
          </p:cNvPr>
          <p:cNvSpPr/>
          <p:nvPr/>
        </p:nvSpPr>
        <p:spPr>
          <a:xfrm>
            <a:off x="300841" y="728260"/>
            <a:ext cx="11590317" cy="5401479"/>
          </a:xfrm>
          <a:prstGeom prst="rect">
            <a:avLst/>
          </a:prstGeom>
          <a:noFill/>
        </p:spPr>
        <p:txBody>
          <a:bodyPr wrap="square" lIns="91440" tIns="45720" rIns="91440" bIns="45720">
            <a:spAutoFit/>
          </a:bodyPr>
          <a:lstStyle/>
          <a:p>
            <a:pPr algn="ctr"/>
            <a:r>
              <a:rPr lang="en-US" sz="115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Have you complimented your manager?</a:t>
            </a:r>
          </a:p>
        </p:txBody>
      </p:sp>
    </p:spTree>
    <p:extLst>
      <p:ext uri="{BB962C8B-B14F-4D97-AF65-F5344CB8AC3E}">
        <p14:creationId xmlns:p14="http://schemas.microsoft.com/office/powerpoint/2010/main" val="4190776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aiter">
            <a:extLst>
              <a:ext uri="{FF2B5EF4-FFF2-40B4-BE49-F238E27FC236}">
                <a16:creationId xmlns:a16="http://schemas.microsoft.com/office/drawing/2014/main" id="{ECD43EBD-0E35-4901-82B3-1DA80B5F9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 y="206457"/>
            <a:ext cx="6488272" cy="43198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waitress">
            <a:extLst>
              <a:ext uri="{FF2B5EF4-FFF2-40B4-BE49-F238E27FC236}">
                <a16:creationId xmlns:a16="http://schemas.microsoft.com/office/drawing/2014/main" id="{837AA3B0-33E2-4C07-B23D-F7F3DBAD9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170" y="278796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810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366974-A268-4EF9-9E1F-33AAB90DF921}"/>
              </a:ext>
            </a:extLst>
          </p:cNvPr>
          <p:cNvPicPr>
            <a:picLocks noChangeAspect="1"/>
          </p:cNvPicPr>
          <p:nvPr/>
        </p:nvPicPr>
        <p:blipFill>
          <a:blip r:embed="rId3"/>
          <a:stretch>
            <a:fillRect/>
          </a:stretch>
        </p:blipFill>
        <p:spPr>
          <a:xfrm>
            <a:off x="570948" y="305012"/>
            <a:ext cx="5848830" cy="3093883"/>
          </a:xfrm>
          <a:prstGeom prst="rect">
            <a:avLst/>
          </a:prstGeom>
        </p:spPr>
      </p:pic>
      <p:pic>
        <p:nvPicPr>
          <p:cNvPr id="5" name="Picture 4">
            <a:extLst>
              <a:ext uri="{FF2B5EF4-FFF2-40B4-BE49-F238E27FC236}">
                <a16:creationId xmlns:a16="http://schemas.microsoft.com/office/drawing/2014/main" id="{24D973DE-B708-41A7-B4AA-929D0460DA76}"/>
              </a:ext>
            </a:extLst>
          </p:cNvPr>
          <p:cNvPicPr>
            <a:picLocks noChangeAspect="1"/>
          </p:cNvPicPr>
          <p:nvPr/>
        </p:nvPicPr>
        <p:blipFill>
          <a:blip r:embed="rId4"/>
          <a:stretch>
            <a:fillRect/>
          </a:stretch>
        </p:blipFill>
        <p:spPr>
          <a:xfrm>
            <a:off x="3580109" y="2369657"/>
            <a:ext cx="4879898" cy="3093883"/>
          </a:xfrm>
          <a:prstGeom prst="rect">
            <a:avLst/>
          </a:prstGeom>
        </p:spPr>
      </p:pic>
      <p:pic>
        <p:nvPicPr>
          <p:cNvPr id="6" name="Picture 5">
            <a:extLst>
              <a:ext uri="{FF2B5EF4-FFF2-40B4-BE49-F238E27FC236}">
                <a16:creationId xmlns:a16="http://schemas.microsoft.com/office/drawing/2014/main" id="{51470EAC-357F-487E-B0C8-88087190FF2B}"/>
              </a:ext>
            </a:extLst>
          </p:cNvPr>
          <p:cNvPicPr>
            <a:picLocks noChangeAspect="1"/>
          </p:cNvPicPr>
          <p:nvPr/>
        </p:nvPicPr>
        <p:blipFill>
          <a:blip r:embed="rId5"/>
          <a:stretch>
            <a:fillRect/>
          </a:stretch>
        </p:blipFill>
        <p:spPr>
          <a:xfrm>
            <a:off x="6969326" y="4575810"/>
            <a:ext cx="5222674" cy="2099310"/>
          </a:xfrm>
          <a:prstGeom prst="rect">
            <a:avLst/>
          </a:prstGeom>
        </p:spPr>
      </p:pic>
    </p:spTree>
    <p:extLst>
      <p:ext uri="{BB962C8B-B14F-4D97-AF65-F5344CB8AC3E}">
        <p14:creationId xmlns:p14="http://schemas.microsoft.com/office/powerpoint/2010/main" val="340598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ass it on">
            <a:extLst>
              <a:ext uri="{FF2B5EF4-FFF2-40B4-BE49-F238E27FC236}">
                <a16:creationId xmlns:a16="http://schemas.microsoft.com/office/drawing/2014/main" id="{53FAE738-EDFB-4912-862A-AC783EC1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09" y="203200"/>
            <a:ext cx="11619752" cy="641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1410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83F5-EE6A-4E75-9872-8D317C6F3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59424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0414DA-28EB-42BD-82AE-D8445D2C0313}"/>
              </a:ext>
            </a:extLst>
          </p:cNvPr>
          <p:cNvSpPr/>
          <p:nvPr/>
        </p:nvSpPr>
        <p:spPr>
          <a:xfrm>
            <a:off x="457918" y="5798820"/>
            <a:ext cx="11276164"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rPr>
              <a:t>Will </a:t>
            </a:r>
            <a:r>
              <a:rPr lang="en-US" sz="6600" b="0" cap="none" spc="0" dirty="0">
                <a:ln w="0"/>
                <a:solidFill>
                  <a:schemeClr val="tx1"/>
                </a:solidFill>
                <a:effectLst>
                  <a:outerShdw blurRad="38100" dist="19050" dir="2700000" algn="tl" rotWithShape="0">
                    <a:schemeClr val="dk1">
                      <a:alpha val="40000"/>
                    </a:schemeClr>
                  </a:outerShdw>
                </a:effectLst>
              </a:rPr>
              <a:t>the other person feel good?</a:t>
            </a:r>
          </a:p>
        </p:txBody>
      </p:sp>
      <p:pic>
        <p:nvPicPr>
          <p:cNvPr id="12290" name="Picture 2" descr="Image result for women lifted up by crowd">
            <a:extLst>
              <a:ext uri="{FF2B5EF4-FFF2-40B4-BE49-F238E27FC236}">
                <a16:creationId xmlns:a16="http://schemas.microsoft.com/office/drawing/2014/main" id="{AB6E0C10-D055-45FC-91F1-876C1195B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784" y="261616"/>
            <a:ext cx="8305806" cy="553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68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um up">
            <a:extLst>
              <a:ext uri="{FF2B5EF4-FFF2-40B4-BE49-F238E27FC236}">
                <a16:creationId xmlns:a16="http://schemas.microsoft.com/office/drawing/2014/main" id="{A4345726-4BAF-4F4B-9F06-39115919D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2266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ops">
            <a:extLst>
              <a:ext uri="{FF2B5EF4-FFF2-40B4-BE49-F238E27FC236}">
                <a16:creationId xmlns:a16="http://schemas.microsoft.com/office/drawing/2014/main" id="{EC32342C-92DF-4440-912D-0B91A779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1" y="914401"/>
            <a:ext cx="4515982" cy="4518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aying sorry">
            <a:extLst>
              <a:ext uri="{FF2B5EF4-FFF2-40B4-BE49-F238E27FC236}">
                <a16:creationId xmlns:a16="http://schemas.microsoft.com/office/drawing/2014/main" id="{B8D06018-F463-40BB-BC4E-BC6906D97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499" y="1669142"/>
            <a:ext cx="5960455" cy="328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0254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mind your language">
            <a:extLst>
              <a:ext uri="{FF2B5EF4-FFF2-40B4-BE49-F238E27FC236}">
                <a16:creationId xmlns:a16="http://schemas.microsoft.com/office/drawing/2014/main" id="{365F859C-14EA-4308-B4FB-06CF2807B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8514"/>
            <a:ext cx="5585051" cy="35680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listening">
            <a:extLst>
              <a:ext uri="{FF2B5EF4-FFF2-40B4-BE49-F238E27FC236}">
                <a16:creationId xmlns:a16="http://schemas.microsoft.com/office/drawing/2014/main" id="{11A4A356-984E-4C96-87BF-55BACDBF0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445" y="1770743"/>
            <a:ext cx="5589751" cy="320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7293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ass it on">
            <a:extLst>
              <a:ext uri="{FF2B5EF4-FFF2-40B4-BE49-F238E27FC236}">
                <a16:creationId xmlns:a16="http://schemas.microsoft.com/office/drawing/2014/main" id="{53FAE738-EDFB-4912-862A-AC783EC1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10595"/>
            <a:ext cx="6209753" cy="3427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ompliments">
            <a:extLst>
              <a:ext uri="{FF2B5EF4-FFF2-40B4-BE49-F238E27FC236}">
                <a16:creationId xmlns:a16="http://schemas.microsoft.com/office/drawing/2014/main" id="{8AE1C2A3-E459-4B5B-AF3A-CF690609F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753" y="1533894"/>
            <a:ext cx="5982247" cy="379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26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aim">
            <a:extLst>
              <a:ext uri="{FF2B5EF4-FFF2-40B4-BE49-F238E27FC236}">
                <a16:creationId xmlns:a16="http://schemas.microsoft.com/office/drawing/2014/main" id="{D3240467-4AB3-4E41-9EFD-A0924DE38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911" y="412750"/>
            <a:ext cx="9856177" cy="4705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4431CD-0C3C-4522-87E1-D9E35B5DEABB}"/>
              </a:ext>
            </a:extLst>
          </p:cNvPr>
          <p:cNvSpPr/>
          <p:nvPr/>
        </p:nvSpPr>
        <p:spPr>
          <a:xfrm>
            <a:off x="4649128" y="5636220"/>
            <a:ext cx="28937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one </a:t>
            </a:r>
            <a:r>
              <a:rPr lang="en-US" sz="5400" b="0" cap="none" spc="0" dirty="0">
                <a:ln w="0"/>
                <a:solidFill>
                  <a:schemeClr val="tx1"/>
                </a:solidFill>
                <a:effectLst>
                  <a:outerShdw blurRad="38100" dist="19050" dir="2700000" algn="tl" rotWithShape="0">
                    <a:schemeClr val="dk1">
                      <a:alpha val="40000"/>
                    </a:schemeClr>
                  </a:outerShdw>
                </a:effectLst>
              </a:rPr>
              <a:t>point</a:t>
            </a:r>
          </a:p>
        </p:txBody>
      </p:sp>
    </p:spTree>
    <p:extLst>
      <p:ext uri="{BB962C8B-B14F-4D97-AF65-F5344CB8AC3E}">
        <p14:creationId xmlns:p14="http://schemas.microsoft.com/office/powerpoint/2010/main" val="736733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on a beach&#10;&#10;Description generated with very high confidence">
            <a:extLst>
              <a:ext uri="{FF2B5EF4-FFF2-40B4-BE49-F238E27FC236}">
                <a16:creationId xmlns:a16="http://schemas.microsoft.com/office/drawing/2014/main" id="{048D940C-93F7-44BB-8F6C-50BD4969D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4921"/>
            <a:ext cx="12684674" cy="8154171"/>
          </a:xfrm>
          <a:prstGeom prst="rect">
            <a:avLst/>
          </a:prstGeom>
        </p:spPr>
      </p:pic>
      <p:sp>
        <p:nvSpPr>
          <p:cNvPr id="6" name="Rectangle 5">
            <a:extLst>
              <a:ext uri="{FF2B5EF4-FFF2-40B4-BE49-F238E27FC236}">
                <a16:creationId xmlns:a16="http://schemas.microsoft.com/office/drawing/2014/main" id="{8F31374E-993C-4845-B258-F15E602A54C6}"/>
              </a:ext>
            </a:extLst>
          </p:cNvPr>
          <p:cNvSpPr/>
          <p:nvPr/>
        </p:nvSpPr>
        <p:spPr>
          <a:xfrm>
            <a:off x="246336" y="3752164"/>
            <a:ext cx="12191999" cy="2554545"/>
          </a:xfrm>
          <a:prstGeom prst="rect">
            <a:avLst/>
          </a:prstGeom>
        </p:spPr>
        <p:txBody>
          <a:bodyPr wrap="square">
            <a:spAutoFit/>
          </a:bodyPr>
          <a:lstStyle/>
          <a:p>
            <a:pPr algn="ctr"/>
            <a:r>
              <a:rPr lang="en-GB" sz="8000" dirty="0">
                <a:solidFill>
                  <a:schemeClr val="bg1"/>
                </a:solidFill>
              </a:rPr>
              <a:t>If you want to go far </a:t>
            </a:r>
          </a:p>
          <a:p>
            <a:pPr algn="ctr"/>
            <a:r>
              <a:rPr lang="en-GB" sz="8000" dirty="0">
                <a:solidFill>
                  <a:schemeClr val="bg1"/>
                </a:solidFill>
              </a:rPr>
              <a:t>Go together</a:t>
            </a:r>
          </a:p>
        </p:txBody>
      </p:sp>
      <p:sp>
        <p:nvSpPr>
          <p:cNvPr id="2" name="Rectangle 1">
            <a:extLst>
              <a:ext uri="{FF2B5EF4-FFF2-40B4-BE49-F238E27FC236}">
                <a16:creationId xmlns:a16="http://schemas.microsoft.com/office/drawing/2014/main" id="{E87769F6-0099-4245-B6D9-DE2AEF8149EE}"/>
              </a:ext>
            </a:extLst>
          </p:cNvPr>
          <p:cNvSpPr/>
          <p:nvPr/>
        </p:nvSpPr>
        <p:spPr>
          <a:xfrm>
            <a:off x="0" y="6488668"/>
            <a:ext cx="3862211" cy="369332"/>
          </a:xfrm>
          <a:prstGeom prst="rect">
            <a:avLst/>
          </a:prstGeom>
        </p:spPr>
        <p:txBody>
          <a:bodyPr wrap="none">
            <a:spAutoFit/>
          </a:bodyPr>
          <a:lstStyle/>
          <a:p>
            <a:r>
              <a:rPr lang="en-GB" dirty="0">
                <a:solidFill>
                  <a:schemeClr val="bg1"/>
                </a:solidFill>
              </a:rPr>
              <a:t>Photo by Kevin </a:t>
            </a:r>
            <a:r>
              <a:rPr lang="en-GB" dirty="0" err="1">
                <a:solidFill>
                  <a:schemeClr val="bg1"/>
                </a:solidFill>
              </a:rPr>
              <a:t>Delvecchio</a:t>
            </a:r>
            <a:r>
              <a:rPr lang="en-GB" dirty="0">
                <a:solidFill>
                  <a:schemeClr val="bg1"/>
                </a:solidFill>
              </a:rPr>
              <a:t> on </a:t>
            </a:r>
            <a:r>
              <a:rPr lang="en-GB" dirty="0" err="1">
                <a:solidFill>
                  <a:schemeClr val="bg1"/>
                </a:solidFill>
              </a:rPr>
              <a:t>Unsplash</a:t>
            </a:r>
            <a:endParaRPr lang="en-GB" dirty="0">
              <a:solidFill>
                <a:schemeClr val="bg1"/>
              </a:solidFill>
            </a:endParaRPr>
          </a:p>
        </p:txBody>
      </p:sp>
      <p:sp>
        <p:nvSpPr>
          <p:cNvPr id="5" name="Rectangle 4">
            <a:extLst>
              <a:ext uri="{FF2B5EF4-FFF2-40B4-BE49-F238E27FC236}">
                <a16:creationId xmlns:a16="http://schemas.microsoft.com/office/drawing/2014/main" id="{5925B03B-96B8-479F-8CC8-C2B5DF9DBF4D}"/>
              </a:ext>
            </a:extLst>
          </p:cNvPr>
          <p:cNvSpPr/>
          <p:nvPr/>
        </p:nvSpPr>
        <p:spPr>
          <a:xfrm>
            <a:off x="0" y="43458"/>
            <a:ext cx="12684673" cy="1015663"/>
          </a:xfrm>
          <a:prstGeom prst="rect">
            <a:avLst/>
          </a:prstGeom>
        </p:spPr>
        <p:txBody>
          <a:bodyPr wrap="square">
            <a:spAutoFit/>
          </a:bodyPr>
          <a:lstStyle/>
          <a:p>
            <a:pPr algn="ctr"/>
            <a:r>
              <a:rPr lang="en-GB" sz="6000" dirty="0">
                <a:solidFill>
                  <a:schemeClr val="bg1"/>
                </a:solidFill>
              </a:rPr>
              <a:t>If you want to go fast, Go alone</a:t>
            </a:r>
          </a:p>
        </p:txBody>
      </p:sp>
    </p:spTree>
    <p:extLst>
      <p:ext uri="{BB962C8B-B14F-4D97-AF65-F5344CB8AC3E}">
        <p14:creationId xmlns:p14="http://schemas.microsoft.com/office/powerpoint/2010/main" val="965882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ADCFC-01E2-4FD9-A526-6BD833DA36DE}"/>
              </a:ext>
            </a:extLst>
          </p:cNvPr>
          <p:cNvGrpSpPr/>
          <p:nvPr/>
        </p:nvGrpSpPr>
        <p:grpSpPr>
          <a:xfrm>
            <a:off x="4840194" y="2402328"/>
            <a:ext cx="4215887" cy="771895"/>
            <a:chOff x="91705" y="4465779"/>
            <a:chExt cx="4215887" cy="771895"/>
          </a:xfrm>
        </p:grpSpPr>
        <p:pic>
          <p:nvPicPr>
            <p:cNvPr id="11266" name="Picture 2" descr="Image result for email">
              <a:extLst>
                <a:ext uri="{FF2B5EF4-FFF2-40B4-BE49-F238E27FC236}">
                  <a16:creationId xmlns:a16="http://schemas.microsoft.com/office/drawing/2014/main" id="{22ED196D-3126-4F1E-967C-9BE7AF9A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5" y="4465779"/>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E2796-F260-469A-BA3D-C6F6C57320EF}"/>
                </a:ext>
              </a:extLst>
            </p:cNvPr>
            <p:cNvSpPr/>
            <p:nvPr/>
          </p:nvSpPr>
          <p:spPr>
            <a:xfrm>
              <a:off x="707633" y="4625544"/>
              <a:ext cx="3599959"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wlp.french@gmail.com</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3" name="Group 2">
            <a:extLst>
              <a:ext uri="{FF2B5EF4-FFF2-40B4-BE49-F238E27FC236}">
                <a16:creationId xmlns:a16="http://schemas.microsoft.com/office/drawing/2014/main" id="{12284AB2-F622-45B7-AE43-3373C80B7CA8}"/>
              </a:ext>
            </a:extLst>
          </p:cNvPr>
          <p:cNvGrpSpPr/>
          <p:nvPr/>
        </p:nvGrpSpPr>
        <p:grpSpPr>
          <a:xfrm>
            <a:off x="4705373" y="3370428"/>
            <a:ext cx="2402000" cy="942575"/>
            <a:chOff x="-47379" y="5279239"/>
            <a:chExt cx="2402000" cy="942575"/>
          </a:xfrm>
        </p:grpSpPr>
        <p:pic>
          <p:nvPicPr>
            <p:cNvPr id="7" name="Picture 6">
              <a:extLst>
                <a:ext uri="{FF2B5EF4-FFF2-40B4-BE49-F238E27FC236}">
                  <a16:creationId xmlns:a16="http://schemas.microsoft.com/office/drawing/2014/main" id="{E67CBEC0-CD90-4150-B0E0-C248A2AC777B}"/>
                </a:ext>
              </a:extLst>
            </p:cNvPr>
            <p:cNvPicPr>
              <a:picLocks noChangeAspect="1"/>
            </p:cNvPicPr>
            <p:nvPr/>
          </p:nvPicPr>
          <p:blipFill>
            <a:blip r:embed="rId3"/>
            <a:stretch>
              <a:fillRect/>
            </a:stretch>
          </p:blipFill>
          <p:spPr>
            <a:xfrm>
              <a:off x="-47379" y="5279239"/>
              <a:ext cx="1071948" cy="942575"/>
            </a:xfrm>
            <a:prstGeom prst="rect">
              <a:avLst/>
            </a:prstGeom>
          </p:spPr>
        </p:pic>
        <p:sp>
          <p:nvSpPr>
            <p:cNvPr id="9" name="Rectangle 8">
              <a:extLst>
                <a:ext uri="{FF2B5EF4-FFF2-40B4-BE49-F238E27FC236}">
                  <a16:creationId xmlns:a16="http://schemas.microsoft.com/office/drawing/2014/main" id="{82D69A7F-4838-4AED-8329-7A19BE61C514}"/>
                </a:ext>
              </a:extLst>
            </p:cNvPr>
            <p:cNvSpPr/>
            <p:nvPr/>
          </p:nvSpPr>
          <p:spPr>
            <a:xfrm>
              <a:off x="901979" y="5462450"/>
              <a:ext cx="145264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t>
              </a:r>
              <a:r>
                <a:rPr lang="en-US" sz="2400" b="0" cap="none" spc="0" dirty="0" err="1">
                  <a:ln w="0"/>
                  <a:solidFill>
                    <a:schemeClr val="tx1"/>
                  </a:solidFill>
                  <a:effectLst>
                    <a:outerShdw blurRad="38100" dist="19050" dir="2700000" algn="tl" rotWithShape="0">
                      <a:schemeClr val="dk1">
                        <a:alpha val="40000"/>
                      </a:schemeClr>
                    </a:outerShdw>
                  </a:effectLst>
                </a:rPr>
                <a:t>sql_bob</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a:extLst>
              <a:ext uri="{FF2B5EF4-FFF2-40B4-BE49-F238E27FC236}">
                <a16:creationId xmlns:a16="http://schemas.microsoft.com/office/drawing/2014/main" id="{DF324D72-2D02-4DA8-9602-6D53142E0608}"/>
              </a:ext>
            </a:extLst>
          </p:cNvPr>
          <p:cNvGrpSpPr/>
          <p:nvPr/>
        </p:nvGrpSpPr>
        <p:grpSpPr>
          <a:xfrm>
            <a:off x="4840194" y="4465741"/>
            <a:ext cx="6122918" cy="715797"/>
            <a:chOff x="109424" y="6092526"/>
            <a:chExt cx="6122918" cy="715797"/>
          </a:xfrm>
        </p:grpSpPr>
        <p:pic>
          <p:nvPicPr>
            <p:cNvPr id="11268" name="Picture 4" descr="linkedin, social icon">
              <a:extLst>
                <a:ext uri="{FF2B5EF4-FFF2-40B4-BE49-F238E27FC236}">
                  <a16:creationId xmlns:a16="http://schemas.microsoft.com/office/drawing/2014/main" id="{2CB6466F-8FE3-4840-8D12-FF00A8D47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4" y="6092526"/>
              <a:ext cx="715797" cy="7157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128727-F557-41BC-904D-8D75E9C65D8C}"/>
                </a:ext>
              </a:extLst>
            </p:cNvPr>
            <p:cNvSpPr/>
            <p:nvPr/>
          </p:nvSpPr>
          <p:spPr>
            <a:xfrm>
              <a:off x="825221" y="6219591"/>
              <a:ext cx="540712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
        <p:nvSpPr>
          <p:cNvPr id="13" name="Rectangle 12">
            <a:extLst>
              <a:ext uri="{FF2B5EF4-FFF2-40B4-BE49-F238E27FC236}">
                <a16:creationId xmlns:a16="http://schemas.microsoft.com/office/drawing/2014/main" id="{A9F02EDA-18D2-4883-AF2F-48541DC4A4E2}"/>
              </a:ext>
            </a:extLst>
          </p:cNvPr>
          <p:cNvSpPr/>
          <p:nvPr/>
        </p:nvSpPr>
        <p:spPr>
          <a:xfrm>
            <a:off x="5716482" y="5718604"/>
            <a:ext cx="3079241" cy="461665"/>
          </a:xfrm>
          <a:prstGeom prst="rect">
            <a:avLst/>
          </a:prstGeom>
        </p:spPr>
        <p:txBody>
          <a:bodyPr wrap="none">
            <a:spAutoFit/>
          </a:bodyPr>
          <a:lstStyle/>
          <a:p>
            <a:r>
              <a:rPr lang="en-GB" sz="2400" dirty="0"/>
              <a:t>http://www.sqlbob.uk/</a:t>
            </a:r>
          </a:p>
        </p:txBody>
      </p:sp>
      <p:sp>
        <p:nvSpPr>
          <p:cNvPr id="14" name="Rectangle 13">
            <a:extLst>
              <a:ext uri="{FF2B5EF4-FFF2-40B4-BE49-F238E27FC236}">
                <a16:creationId xmlns:a16="http://schemas.microsoft.com/office/drawing/2014/main" id="{46A4A997-B240-44D2-840C-D60130A0B4E4}"/>
              </a:ext>
            </a:extLst>
          </p:cNvPr>
          <p:cNvSpPr/>
          <p:nvPr/>
        </p:nvSpPr>
        <p:spPr>
          <a:xfrm>
            <a:off x="4307594" y="180890"/>
            <a:ext cx="489268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Robert French</a:t>
            </a:r>
          </a:p>
        </p:txBody>
      </p:sp>
      <p:sp>
        <p:nvSpPr>
          <p:cNvPr id="18" name="Rectangle 17">
            <a:extLst>
              <a:ext uri="{FF2B5EF4-FFF2-40B4-BE49-F238E27FC236}">
                <a16:creationId xmlns:a16="http://schemas.microsoft.com/office/drawing/2014/main" id="{CA56337B-5AFA-4CE0-A41E-0DB331ACC327}"/>
              </a:ext>
            </a:extLst>
          </p:cNvPr>
          <p:cNvSpPr/>
          <p:nvPr/>
        </p:nvSpPr>
        <p:spPr>
          <a:xfrm>
            <a:off x="4307594" y="1239692"/>
            <a:ext cx="5030312" cy="830997"/>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Consultant with CC Technology</a:t>
            </a:r>
          </a:p>
          <a:p>
            <a:pPr algn="ctr"/>
            <a:r>
              <a:rPr lang="en-US" sz="2400" dirty="0">
                <a:ln w="0"/>
                <a:effectLst>
                  <a:outerShdw blurRad="38100" dist="19050" dir="2700000" algn="tl" rotWithShape="0">
                    <a:schemeClr val="dk1">
                      <a:alpha val="40000"/>
                    </a:schemeClr>
                  </a:outerShdw>
                </a:effectLst>
              </a:rPr>
              <a:t>In Sunny Glasgow Scotland</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1" name="Picture 20" descr="A person standing on a beach&#10;&#10;Description generated with very high confidence">
            <a:extLst>
              <a:ext uri="{FF2B5EF4-FFF2-40B4-BE49-F238E27FC236}">
                <a16:creationId xmlns:a16="http://schemas.microsoft.com/office/drawing/2014/main" id="{D2E35863-1E84-4A1A-97A9-5AAC5F2857CD}"/>
              </a:ext>
            </a:extLst>
          </p:cNvPr>
          <p:cNvPicPr>
            <a:picLocks noChangeAspect="1"/>
          </p:cNvPicPr>
          <p:nvPr/>
        </p:nvPicPr>
        <p:blipFill rotWithShape="1">
          <a:blip r:embed="rId5">
            <a:extLst>
              <a:ext uri="{28A0092B-C50C-407E-A947-70E740481C1C}">
                <a14:useLocalDpi xmlns:a14="http://schemas.microsoft.com/office/drawing/2010/main" val="0"/>
              </a:ext>
            </a:extLst>
          </a:blip>
          <a:srcRect l="27973" t="18077" r="19130" b="18691"/>
          <a:stretch/>
        </p:blipFill>
        <p:spPr>
          <a:xfrm>
            <a:off x="0" y="0"/>
            <a:ext cx="3812639" cy="6861993"/>
          </a:xfrm>
          <a:prstGeom prst="rect">
            <a:avLst/>
          </a:prstGeom>
        </p:spPr>
      </p:pic>
      <p:pic>
        <p:nvPicPr>
          <p:cNvPr id="1026" name="Picture 2" descr="Related image">
            <a:extLst>
              <a:ext uri="{FF2B5EF4-FFF2-40B4-BE49-F238E27FC236}">
                <a16:creationId xmlns:a16="http://schemas.microsoft.com/office/drawing/2014/main" id="{D30B0021-3501-4465-AD5E-0514D85B3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374" y="5438801"/>
            <a:ext cx="1071948" cy="107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3088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13EE0E-59BA-4E1A-8CD8-E701B4074BDD}"/>
              </a:ext>
            </a:extLst>
          </p:cNvPr>
          <p:cNvSpPr/>
          <p:nvPr/>
        </p:nvSpPr>
        <p:spPr>
          <a:xfrm>
            <a:off x="180975" y="841145"/>
            <a:ext cx="11830050" cy="4647426"/>
          </a:xfrm>
          <a:prstGeom prst="rect">
            <a:avLst/>
          </a:prstGeom>
          <a:noFill/>
        </p:spPr>
        <p:txBody>
          <a:bodyPr wrap="squar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Success is not measured in the amount of dollars you make,</a:t>
            </a:r>
          </a:p>
          <a:p>
            <a:pPr algn="ctr"/>
            <a:r>
              <a:rPr lang="en-US" sz="7200" b="0" cap="none" spc="0" dirty="0">
                <a:ln w="0"/>
                <a:solidFill>
                  <a:schemeClr val="tx1"/>
                </a:solidFill>
                <a:effectLst>
                  <a:outerShdw blurRad="38100" dist="19050" dir="2700000" algn="tl" rotWithShape="0">
                    <a:schemeClr val="dk1">
                      <a:alpha val="40000"/>
                    </a:schemeClr>
                  </a:outerShdw>
                </a:effectLst>
              </a:rPr>
              <a:t> </a:t>
            </a:r>
            <a:r>
              <a:rPr lang="en-US" sz="7600" b="1" cap="none" spc="0" dirty="0">
                <a:ln w="0"/>
                <a:solidFill>
                  <a:srgbClr val="002060"/>
                </a:solidFill>
                <a:effectLst>
                  <a:outerShdw blurRad="38100" dist="19050" dir="2700000" algn="tl" rotWithShape="0">
                    <a:schemeClr val="dk1">
                      <a:alpha val="40000"/>
                    </a:schemeClr>
                  </a:outerShdw>
                </a:effectLst>
              </a:rPr>
              <a:t>bu</a:t>
            </a:r>
            <a:r>
              <a:rPr lang="en-US" sz="7600" b="1" dirty="0">
                <a:ln w="0"/>
                <a:solidFill>
                  <a:srgbClr val="002060"/>
                </a:solidFill>
                <a:effectLst>
                  <a:outerShdw blurRad="38100" dist="19050" dir="2700000" algn="tl" rotWithShape="0">
                    <a:schemeClr val="dk1">
                      <a:alpha val="40000"/>
                    </a:schemeClr>
                  </a:outerShdw>
                </a:effectLst>
              </a:rPr>
              <a:t>t the amount of lives you impact.</a:t>
            </a:r>
          </a:p>
        </p:txBody>
      </p:sp>
      <p:sp>
        <p:nvSpPr>
          <p:cNvPr id="5" name="Rectangle 4">
            <a:extLst>
              <a:ext uri="{FF2B5EF4-FFF2-40B4-BE49-F238E27FC236}">
                <a16:creationId xmlns:a16="http://schemas.microsoft.com/office/drawing/2014/main" id="{D289750A-18E2-4B2F-B8C4-62EC9728DF8B}"/>
              </a:ext>
            </a:extLst>
          </p:cNvPr>
          <p:cNvSpPr/>
          <p:nvPr/>
        </p:nvSpPr>
        <p:spPr>
          <a:xfrm>
            <a:off x="409485" y="5835134"/>
            <a:ext cx="1390830" cy="369332"/>
          </a:xfrm>
          <a:prstGeom prst="rect">
            <a:avLst/>
          </a:prstGeom>
        </p:spPr>
        <p:txBody>
          <a:bodyPr wrap="none">
            <a:spAutoFit/>
          </a:bodyPr>
          <a:lstStyle/>
          <a:p>
            <a:pPr algn="ctr"/>
            <a:r>
              <a:rPr lang="en-US" dirty="0">
                <a:ln w="0"/>
                <a:effectLst>
                  <a:outerShdw blurRad="38100" dist="19050" dir="2700000" algn="tl" rotWithShape="0">
                    <a:schemeClr val="dk1">
                      <a:alpha val="40000"/>
                    </a:schemeClr>
                  </a:outerShdw>
                </a:effectLst>
              </a:rPr>
              <a:t>Lewis Howes</a:t>
            </a:r>
          </a:p>
        </p:txBody>
      </p:sp>
    </p:spTree>
    <p:extLst>
      <p:ext uri="{BB962C8B-B14F-4D97-AF65-F5344CB8AC3E}">
        <p14:creationId xmlns:p14="http://schemas.microsoft.com/office/powerpoint/2010/main" val="4154163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ompliments">
            <a:extLst>
              <a:ext uri="{FF2B5EF4-FFF2-40B4-BE49-F238E27FC236}">
                <a16:creationId xmlns:a16="http://schemas.microsoft.com/office/drawing/2014/main" id="{78F9C71D-9185-4963-8A28-5A7FFF5AB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32138"/>
            <a:ext cx="12192000" cy="77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body of water&#10;&#10;Description generated with very high confidence">
            <a:extLst>
              <a:ext uri="{FF2B5EF4-FFF2-40B4-BE49-F238E27FC236}">
                <a16:creationId xmlns:a16="http://schemas.microsoft.com/office/drawing/2014/main" id="{3A42499B-794E-43DE-9483-9A6371A5B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77" y="0"/>
            <a:ext cx="12487553" cy="6028660"/>
          </a:xfrm>
          <a:prstGeom prst="rect">
            <a:avLst/>
          </a:prstGeom>
        </p:spPr>
      </p:pic>
      <p:sp>
        <p:nvSpPr>
          <p:cNvPr id="2" name="Rectangle 1">
            <a:extLst>
              <a:ext uri="{FF2B5EF4-FFF2-40B4-BE49-F238E27FC236}">
                <a16:creationId xmlns:a16="http://schemas.microsoft.com/office/drawing/2014/main" id="{5B086C8E-1EF2-4A47-8C6E-C299E857A49C}"/>
              </a:ext>
            </a:extLst>
          </p:cNvPr>
          <p:cNvSpPr/>
          <p:nvPr/>
        </p:nvSpPr>
        <p:spPr>
          <a:xfrm>
            <a:off x="0" y="5782238"/>
            <a:ext cx="1909241" cy="171995"/>
          </a:xfrm>
          <a:prstGeom prst="rect">
            <a:avLst/>
          </a:prstGeom>
        </p:spPr>
        <p:txBody>
          <a:bodyPr wrap="none">
            <a:spAutoFit/>
          </a:bodyPr>
          <a:lstStyle/>
          <a:p>
            <a:r>
              <a:rPr lang="en-GB" sz="1200" dirty="0">
                <a:solidFill>
                  <a:schemeClr val="bg1"/>
                </a:solidFill>
              </a:rPr>
              <a:t>http://taighdobhrain.co.uk/</a:t>
            </a:r>
          </a:p>
        </p:txBody>
      </p:sp>
      <p:sp>
        <p:nvSpPr>
          <p:cNvPr id="3" name="Rectangle 2">
            <a:extLst>
              <a:ext uri="{FF2B5EF4-FFF2-40B4-BE49-F238E27FC236}">
                <a16:creationId xmlns:a16="http://schemas.microsoft.com/office/drawing/2014/main" id="{C507C424-9F75-4E1C-B6DF-CBA30C62F316}"/>
              </a:ext>
            </a:extLst>
          </p:cNvPr>
          <p:cNvSpPr/>
          <p:nvPr/>
        </p:nvSpPr>
        <p:spPr>
          <a:xfrm>
            <a:off x="3322580" y="5792871"/>
            <a:ext cx="4653710"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1 - Mistakes</a:t>
            </a:r>
          </a:p>
        </p:txBody>
      </p:sp>
    </p:spTree>
    <p:extLst>
      <p:ext uri="{BB962C8B-B14F-4D97-AF65-F5344CB8AC3E}">
        <p14:creationId xmlns:p14="http://schemas.microsoft.com/office/powerpoint/2010/main" val="235123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 get knocked down but i get up again quotes">
            <a:extLst>
              <a:ext uri="{FF2B5EF4-FFF2-40B4-BE49-F238E27FC236}">
                <a16:creationId xmlns:a16="http://schemas.microsoft.com/office/drawing/2014/main" id="{3251ABBF-AC57-4261-864B-3B625ED4A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369" y="445771"/>
            <a:ext cx="9603591" cy="593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5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istakes">
            <a:extLst>
              <a:ext uri="{FF2B5EF4-FFF2-40B4-BE49-F238E27FC236}">
                <a16:creationId xmlns:a16="http://schemas.microsoft.com/office/drawing/2014/main" id="{68657702-81AE-4C07-824B-3F9043952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56" y="691118"/>
            <a:ext cx="11904509" cy="549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92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0" y="1101439"/>
            <a:ext cx="12192000" cy="4655121"/>
          </a:xfrm>
          <a:prstGeom prst="rect">
            <a:avLst/>
          </a:prstGeom>
          <a:noFill/>
        </p:spPr>
        <p:txBody>
          <a:bodyPr wrap="square" lIns="68580" tIns="34290" rIns="68580" bIns="34290">
            <a:spAutoFit/>
          </a:bodyPr>
          <a:lstStyle/>
          <a:p>
            <a:pPr algn="ctr"/>
            <a:r>
              <a:rPr lang="en-US" sz="14900" dirty="0">
                <a:ln w="0"/>
                <a:effectLst>
                  <a:outerShdw blurRad="38100" dist="19050" dir="2700000" algn="tl" rotWithShape="0">
                    <a:schemeClr val="dk1">
                      <a:alpha val="40000"/>
                    </a:schemeClr>
                  </a:outerShdw>
                </a:effectLst>
              </a:rPr>
              <a:t>Soft Skills for Success</a:t>
            </a:r>
          </a:p>
        </p:txBody>
      </p:sp>
    </p:spTree>
    <p:extLst>
      <p:ext uri="{BB962C8B-B14F-4D97-AF65-F5344CB8AC3E}">
        <p14:creationId xmlns:p14="http://schemas.microsoft.com/office/powerpoint/2010/main" val="315015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lan">
            <a:extLst>
              <a:ext uri="{FF2B5EF4-FFF2-40B4-BE49-F238E27FC236}">
                <a16:creationId xmlns:a16="http://schemas.microsoft.com/office/drawing/2014/main" id="{0ECE5785-D189-4EA0-92D0-88ABD6B62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160" y="0"/>
            <a:ext cx="9094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7CC20F-F7E4-4A62-95B7-E7DB210EBB24}"/>
              </a:ext>
            </a:extLst>
          </p:cNvPr>
          <p:cNvSpPr/>
          <p:nvPr/>
        </p:nvSpPr>
        <p:spPr>
          <a:xfrm>
            <a:off x="0" y="6679341"/>
            <a:ext cx="4572000" cy="184666"/>
          </a:xfrm>
          <a:prstGeom prst="rect">
            <a:avLst/>
          </a:prstGeom>
        </p:spPr>
        <p:txBody>
          <a:bodyPr>
            <a:spAutoFit/>
          </a:bodyPr>
          <a:lstStyle/>
          <a:p>
            <a:r>
              <a:rPr lang="en-GB" sz="600" dirty="0"/>
              <a:t>http://cpgtoolbox.com/2015/01/16/tpm-systems-connect-corporate-planning-and-business-intelligence-to-event-level-planning/</a:t>
            </a:r>
          </a:p>
        </p:txBody>
      </p:sp>
    </p:spTree>
    <p:extLst>
      <p:ext uri="{BB962C8B-B14F-4D97-AF65-F5344CB8AC3E}">
        <p14:creationId xmlns:p14="http://schemas.microsoft.com/office/powerpoint/2010/main" val="3122773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teps">
            <a:extLst>
              <a:ext uri="{FF2B5EF4-FFF2-40B4-BE49-F238E27FC236}">
                <a16:creationId xmlns:a16="http://schemas.microsoft.com/office/drawing/2014/main" id="{58EB8934-FDE9-425F-9DBE-B1739C40C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3" y="0"/>
            <a:ext cx="121023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88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2838869" y="1738153"/>
            <a:ext cx="7149265" cy="3381695"/>
          </a:xfrm>
          <a:prstGeom prst="rect">
            <a:avLst/>
          </a:prstGeom>
          <a:noFill/>
        </p:spPr>
        <p:txBody>
          <a:bodyPr wrap="none" lIns="68580" tIns="34290" rIns="68580" bIns="34290">
            <a:spAutoFit/>
          </a:bodyPr>
          <a:lstStyle/>
          <a:p>
            <a:pPr algn="ctr"/>
            <a:r>
              <a:rPr lang="en-US" sz="21525" dirty="0">
                <a:ln w="0"/>
                <a:effectLst>
                  <a:outerShdw blurRad="38100" dist="19050" dir="2700000" algn="tl" rotWithShape="0">
                    <a:schemeClr val="dk1">
                      <a:alpha val="40000"/>
                    </a:schemeClr>
                  </a:outerShdw>
                </a:effectLst>
              </a:rPr>
              <a:t>Step 1</a:t>
            </a:r>
          </a:p>
        </p:txBody>
      </p:sp>
    </p:spTree>
    <p:extLst>
      <p:ext uri="{BB962C8B-B14F-4D97-AF65-F5344CB8AC3E}">
        <p14:creationId xmlns:p14="http://schemas.microsoft.com/office/powerpoint/2010/main" val="395549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E4DE8D-7E8E-40E7-BA95-A42BC25F1919}"/>
              </a:ext>
            </a:extLst>
          </p:cNvPr>
          <p:cNvPicPr>
            <a:picLocks noChangeAspect="1"/>
          </p:cNvPicPr>
          <p:nvPr/>
        </p:nvPicPr>
        <p:blipFill>
          <a:blip r:embed="rId3"/>
          <a:stretch>
            <a:fillRect/>
          </a:stretch>
        </p:blipFill>
        <p:spPr>
          <a:xfrm>
            <a:off x="4162866" y="0"/>
            <a:ext cx="4417309" cy="6858000"/>
          </a:xfrm>
          <a:prstGeom prst="rect">
            <a:avLst/>
          </a:prstGeom>
        </p:spPr>
      </p:pic>
    </p:spTree>
    <p:extLst>
      <p:ext uri="{BB962C8B-B14F-4D97-AF65-F5344CB8AC3E}">
        <p14:creationId xmlns:p14="http://schemas.microsoft.com/office/powerpoint/2010/main" val="3802696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2838869" y="1738153"/>
            <a:ext cx="7149265" cy="3381695"/>
          </a:xfrm>
          <a:prstGeom prst="rect">
            <a:avLst/>
          </a:prstGeom>
          <a:noFill/>
        </p:spPr>
        <p:txBody>
          <a:bodyPr wrap="none" lIns="68580" tIns="34290" rIns="68580" bIns="34290">
            <a:spAutoFit/>
          </a:bodyPr>
          <a:lstStyle/>
          <a:p>
            <a:pPr algn="ctr"/>
            <a:r>
              <a:rPr lang="en-US" sz="21525" dirty="0">
                <a:ln w="0"/>
                <a:effectLst>
                  <a:outerShdw blurRad="38100" dist="19050" dir="2700000" algn="tl" rotWithShape="0">
                    <a:schemeClr val="dk1">
                      <a:alpha val="40000"/>
                    </a:schemeClr>
                  </a:outerShdw>
                </a:effectLst>
              </a:rPr>
              <a:t>Step 2</a:t>
            </a:r>
          </a:p>
        </p:txBody>
      </p:sp>
    </p:spTree>
    <p:extLst>
      <p:ext uri="{BB962C8B-B14F-4D97-AF65-F5344CB8AC3E}">
        <p14:creationId xmlns:p14="http://schemas.microsoft.com/office/powerpoint/2010/main" val="42447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foodsafety-experts.com/wp-content/uploads/Root_cause.jpg">
            <a:extLst>
              <a:ext uri="{FF2B5EF4-FFF2-40B4-BE49-F238E27FC236}">
                <a16:creationId xmlns:a16="http://schemas.microsoft.com/office/drawing/2014/main" id="{C4436555-D511-4A77-A90C-9CF65310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581025"/>
            <a:ext cx="9648825" cy="56959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702A63-170D-43DF-8213-EBA702BCDAEC}"/>
              </a:ext>
            </a:extLst>
          </p:cNvPr>
          <p:cNvSpPr/>
          <p:nvPr/>
        </p:nvSpPr>
        <p:spPr>
          <a:xfrm>
            <a:off x="0" y="6581001"/>
            <a:ext cx="9519684" cy="276999"/>
          </a:xfrm>
          <a:prstGeom prst="rect">
            <a:avLst/>
          </a:prstGeom>
        </p:spPr>
        <p:txBody>
          <a:bodyPr wrap="square">
            <a:spAutoFit/>
          </a:bodyPr>
          <a:lstStyle/>
          <a:p>
            <a:r>
              <a:rPr lang="en-GB" sz="1200" b="1" dirty="0"/>
              <a:t>Source - https://www.foodsafety-experts.com/food-safety/powerful-root-cause-analysis/</a:t>
            </a:r>
          </a:p>
        </p:txBody>
      </p:sp>
    </p:spTree>
    <p:extLst>
      <p:ext uri="{BB962C8B-B14F-4D97-AF65-F5344CB8AC3E}">
        <p14:creationId xmlns:p14="http://schemas.microsoft.com/office/powerpoint/2010/main" val="274684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2838869" y="1738153"/>
            <a:ext cx="7149265" cy="3381695"/>
          </a:xfrm>
          <a:prstGeom prst="rect">
            <a:avLst/>
          </a:prstGeom>
          <a:noFill/>
        </p:spPr>
        <p:txBody>
          <a:bodyPr wrap="none" lIns="68580" tIns="34290" rIns="68580" bIns="34290">
            <a:spAutoFit/>
          </a:bodyPr>
          <a:lstStyle/>
          <a:p>
            <a:pPr algn="ctr"/>
            <a:r>
              <a:rPr lang="en-US" sz="21525" dirty="0">
                <a:ln w="0"/>
                <a:effectLst>
                  <a:outerShdw blurRad="38100" dist="19050" dir="2700000" algn="tl" rotWithShape="0">
                    <a:schemeClr val="dk1">
                      <a:alpha val="40000"/>
                    </a:schemeClr>
                  </a:outerShdw>
                </a:effectLst>
              </a:rPr>
              <a:t>Step 3</a:t>
            </a:r>
          </a:p>
        </p:txBody>
      </p:sp>
    </p:spTree>
    <p:extLst>
      <p:ext uri="{BB962C8B-B14F-4D97-AF65-F5344CB8AC3E}">
        <p14:creationId xmlns:p14="http://schemas.microsoft.com/office/powerpoint/2010/main" val="272948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ix it">
            <a:extLst>
              <a:ext uri="{FF2B5EF4-FFF2-40B4-BE49-F238E27FC236}">
                <a16:creationId xmlns:a16="http://schemas.microsoft.com/office/drawing/2014/main" id="{E98E47C9-50FD-41FC-A265-6709FC27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159" y="857250"/>
            <a:ext cx="645968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92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2838869" y="1738153"/>
            <a:ext cx="7149265" cy="3381695"/>
          </a:xfrm>
          <a:prstGeom prst="rect">
            <a:avLst/>
          </a:prstGeom>
          <a:noFill/>
        </p:spPr>
        <p:txBody>
          <a:bodyPr wrap="none" lIns="68580" tIns="34290" rIns="68580" bIns="34290">
            <a:spAutoFit/>
          </a:bodyPr>
          <a:lstStyle/>
          <a:p>
            <a:pPr algn="ctr"/>
            <a:r>
              <a:rPr lang="en-US" sz="21525" dirty="0">
                <a:ln w="0"/>
                <a:effectLst>
                  <a:outerShdw blurRad="38100" dist="19050" dir="2700000" algn="tl" rotWithShape="0">
                    <a:schemeClr val="dk1">
                      <a:alpha val="40000"/>
                    </a:schemeClr>
                  </a:outerShdw>
                </a:effectLst>
              </a:rPr>
              <a:t>Step 4</a:t>
            </a:r>
          </a:p>
        </p:txBody>
      </p:sp>
    </p:spTree>
    <p:extLst>
      <p:ext uri="{BB962C8B-B14F-4D97-AF65-F5344CB8AC3E}">
        <p14:creationId xmlns:p14="http://schemas.microsoft.com/office/powerpoint/2010/main" val="1740148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le:Cliff top fence - geograph.org.uk - 1625208.jpg">
            <a:extLst>
              <a:ext uri="{FF2B5EF4-FFF2-40B4-BE49-F238E27FC236}">
                <a16:creationId xmlns:a16="http://schemas.microsoft.com/office/drawing/2014/main" id="{FC279733-5104-4172-9E16-93CF685AA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57250"/>
            <a:ext cx="4637223" cy="33402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hospital">
            <a:extLst>
              <a:ext uri="{FF2B5EF4-FFF2-40B4-BE49-F238E27FC236}">
                <a16:creationId xmlns:a16="http://schemas.microsoft.com/office/drawing/2014/main" id="{CB52C7CE-12F1-4B9F-ACCC-57707BC3C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234" y="3454366"/>
            <a:ext cx="4524767" cy="254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06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92762-AFDF-418D-989D-EA73BB65D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81" y="5422116"/>
            <a:ext cx="2819400" cy="1000125"/>
          </a:xfrm>
          <a:prstGeom prst="rect">
            <a:avLst/>
          </a:prstGeom>
        </p:spPr>
      </p:pic>
      <p:pic>
        <p:nvPicPr>
          <p:cNvPr id="7" name="Picture 6">
            <a:extLst>
              <a:ext uri="{FF2B5EF4-FFF2-40B4-BE49-F238E27FC236}">
                <a16:creationId xmlns:a16="http://schemas.microsoft.com/office/drawing/2014/main" id="{E257CA5F-BA09-4F64-854F-E6E3753E3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787" y="4151207"/>
            <a:ext cx="4066387" cy="677731"/>
          </a:xfrm>
          <a:prstGeom prst="rect">
            <a:avLst/>
          </a:prstGeom>
        </p:spPr>
      </p:pic>
      <p:pic>
        <p:nvPicPr>
          <p:cNvPr id="9" name="Picture 8">
            <a:extLst>
              <a:ext uri="{FF2B5EF4-FFF2-40B4-BE49-F238E27FC236}">
                <a16:creationId xmlns:a16="http://schemas.microsoft.com/office/drawing/2014/main" id="{F2BAC502-F43D-40F8-8194-E45B9EB122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76" y="2345970"/>
            <a:ext cx="3046780" cy="757725"/>
          </a:xfrm>
          <a:prstGeom prst="rect">
            <a:avLst/>
          </a:prstGeom>
        </p:spPr>
      </p:pic>
      <p:pic>
        <p:nvPicPr>
          <p:cNvPr id="11" name="Picture 10">
            <a:extLst>
              <a:ext uri="{FF2B5EF4-FFF2-40B4-BE49-F238E27FC236}">
                <a16:creationId xmlns:a16="http://schemas.microsoft.com/office/drawing/2014/main" id="{F77A65B7-701B-4A08-BB0B-8A202E0CE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0084" y="5608014"/>
            <a:ext cx="3566398" cy="625977"/>
          </a:xfrm>
          <a:prstGeom prst="rect">
            <a:avLst/>
          </a:prstGeom>
        </p:spPr>
      </p:pic>
      <p:pic>
        <p:nvPicPr>
          <p:cNvPr id="13" name="Picture 12">
            <a:extLst>
              <a:ext uri="{FF2B5EF4-FFF2-40B4-BE49-F238E27FC236}">
                <a16:creationId xmlns:a16="http://schemas.microsoft.com/office/drawing/2014/main" id="{40F9A1AE-3022-4E21-9234-079AD3D0D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9369" y="3543274"/>
            <a:ext cx="3463724" cy="830317"/>
          </a:xfrm>
          <a:prstGeom prst="rect">
            <a:avLst/>
          </a:prstGeom>
        </p:spPr>
      </p:pic>
      <p:pic>
        <p:nvPicPr>
          <p:cNvPr id="15" name="Picture 14">
            <a:extLst>
              <a:ext uri="{FF2B5EF4-FFF2-40B4-BE49-F238E27FC236}">
                <a16:creationId xmlns:a16="http://schemas.microsoft.com/office/drawing/2014/main" id="{84A3AA57-A85A-49FD-B87F-63E28453E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4142" y="2310494"/>
            <a:ext cx="2857500" cy="828675"/>
          </a:xfrm>
          <a:prstGeom prst="rect">
            <a:avLst/>
          </a:prstGeom>
        </p:spPr>
      </p:pic>
      <p:pic>
        <p:nvPicPr>
          <p:cNvPr id="17" name="Picture 16">
            <a:extLst>
              <a:ext uri="{FF2B5EF4-FFF2-40B4-BE49-F238E27FC236}">
                <a16:creationId xmlns:a16="http://schemas.microsoft.com/office/drawing/2014/main" id="{524E6161-1F7D-4A49-ACE3-218C3C92BE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540" y="3624221"/>
            <a:ext cx="3001149" cy="830318"/>
          </a:xfrm>
          <a:prstGeom prst="rect">
            <a:avLst/>
          </a:prstGeom>
        </p:spPr>
      </p:pic>
      <p:pic>
        <p:nvPicPr>
          <p:cNvPr id="19" name="Picture 18">
            <a:extLst>
              <a:ext uri="{FF2B5EF4-FFF2-40B4-BE49-F238E27FC236}">
                <a16:creationId xmlns:a16="http://schemas.microsoft.com/office/drawing/2014/main" id="{36041732-5FF7-44B2-A2D6-FFB008F578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108" y="330722"/>
            <a:ext cx="3310472" cy="1698341"/>
          </a:xfrm>
          <a:prstGeom prst="rect">
            <a:avLst/>
          </a:prstGeom>
        </p:spPr>
      </p:pic>
      <p:pic>
        <p:nvPicPr>
          <p:cNvPr id="21" name="Picture 20">
            <a:extLst>
              <a:ext uri="{FF2B5EF4-FFF2-40B4-BE49-F238E27FC236}">
                <a16:creationId xmlns:a16="http://schemas.microsoft.com/office/drawing/2014/main" id="{BB65F2E2-C5C5-4287-9F44-4ADC81FE6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5120" y="5422116"/>
            <a:ext cx="2221759" cy="1161489"/>
          </a:xfrm>
          <a:prstGeom prst="rect">
            <a:avLst/>
          </a:prstGeom>
        </p:spPr>
      </p:pic>
      <p:pic>
        <p:nvPicPr>
          <p:cNvPr id="23" name="Picture 22">
            <a:extLst>
              <a:ext uri="{FF2B5EF4-FFF2-40B4-BE49-F238E27FC236}">
                <a16:creationId xmlns:a16="http://schemas.microsoft.com/office/drawing/2014/main" id="{197C6743-618A-4E22-BF33-BF0B1CE0BD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3435" y="1721937"/>
            <a:ext cx="3457093" cy="2153275"/>
          </a:xfrm>
          <a:prstGeom prst="rect">
            <a:avLst/>
          </a:prstGeom>
        </p:spPr>
      </p:pic>
    </p:spTree>
    <p:extLst>
      <p:ext uri="{BB962C8B-B14F-4D97-AF65-F5344CB8AC3E}">
        <p14:creationId xmlns:p14="http://schemas.microsoft.com/office/powerpoint/2010/main" val="2838055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3E30C3-4445-4F12-A8FB-7A531771B0AE}"/>
              </a:ext>
            </a:extLst>
          </p:cNvPr>
          <p:cNvSpPr/>
          <p:nvPr/>
        </p:nvSpPr>
        <p:spPr>
          <a:xfrm>
            <a:off x="2838869" y="1738153"/>
            <a:ext cx="7149265" cy="3381695"/>
          </a:xfrm>
          <a:prstGeom prst="rect">
            <a:avLst/>
          </a:prstGeom>
          <a:noFill/>
        </p:spPr>
        <p:txBody>
          <a:bodyPr wrap="none" lIns="68580" tIns="34290" rIns="68580" bIns="34290">
            <a:spAutoFit/>
          </a:bodyPr>
          <a:lstStyle/>
          <a:p>
            <a:pPr algn="ctr"/>
            <a:r>
              <a:rPr lang="en-US" sz="21525" dirty="0">
                <a:ln w="0"/>
                <a:effectLst>
                  <a:outerShdw blurRad="38100" dist="19050" dir="2700000" algn="tl" rotWithShape="0">
                    <a:schemeClr val="dk1">
                      <a:alpha val="40000"/>
                    </a:schemeClr>
                  </a:outerShdw>
                </a:effectLst>
              </a:rPr>
              <a:t>Step 5</a:t>
            </a:r>
          </a:p>
        </p:txBody>
      </p:sp>
    </p:spTree>
    <p:extLst>
      <p:ext uri="{BB962C8B-B14F-4D97-AF65-F5344CB8AC3E}">
        <p14:creationId xmlns:p14="http://schemas.microsoft.com/office/powerpoint/2010/main" val="1145678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ell them">
            <a:extLst>
              <a:ext uri="{FF2B5EF4-FFF2-40B4-BE49-F238E27FC236}">
                <a16:creationId xmlns:a16="http://schemas.microsoft.com/office/drawing/2014/main" id="{9A361E57-E996-48FF-8964-38C43038D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871" y="0"/>
            <a:ext cx="7698258" cy="698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98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fences">
            <a:extLst>
              <a:ext uri="{FF2B5EF4-FFF2-40B4-BE49-F238E27FC236}">
                <a16:creationId xmlns:a16="http://schemas.microsoft.com/office/drawing/2014/main" id="{C3658F77-AFD1-4524-81EA-33D1EA3E9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43" y="255181"/>
            <a:ext cx="11304314" cy="634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521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 result for automate all things">
            <a:extLst>
              <a:ext uri="{FF2B5EF4-FFF2-40B4-BE49-F238E27FC236}">
                <a16:creationId xmlns:a16="http://schemas.microsoft.com/office/drawing/2014/main" id="{F2662897-BD8D-4566-9E97-46A458396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774" y="229882"/>
            <a:ext cx="5404055" cy="3612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E595921-77FF-4A23-8D13-AA977B308298}"/>
              </a:ext>
            </a:extLst>
          </p:cNvPr>
          <p:cNvSpPr/>
          <p:nvPr/>
        </p:nvSpPr>
        <p:spPr>
          <a:xfrm>
            <a:off x="2814650" y="4670363"/>
            <a:ext cx="5139347" cy="1015663"/>
          </a:xfrm>
          <a:prstGeom prst="rect">
            <a:avLst/>
          </a:prstGeom>
        </p:spPr>
        <p:txBody>
          <a:bodyPr wrap="square">
            <a:spAutoFit/>
          </a:bodyPr>
          <a:lstStyle/>
          <a:p>
            <a:r>
              <a:rPr lang="en-GB" sz="2000" b="1" dirty="0">
                <a:solidFill>
                  <a:srgbClr val="00B050"/>
                </a:solidFill>
                <a:latin typeface="-apple-system"/>
              </a:rPr>
              <a:t>Green is Good </a:t>
            </a:r>
            <a:r>
              <a:rPr lang="en-GB" sz="2000" b="1" dirty="0">
                <a:solidFill>
                  <a:srgbClr val="FF0000"/>
                </a:solidFill>
                <a:latin typeface="-apple-system"/>
              </a:rPr>
              <a:t>Red is Bad </a:t>
            </a:r>
          </a:p>
          <a:p>
            <a:r>
              <a:rPr lang="en-GB" sz="2000" b="1" dirty="0">
                <a:solidFill>
                  <a:srgbClr val="24292E"/>
                </a:solidFill>
                <a:latin typeface="-apple-system"/>
              </a:rPr>
              <a:t>Turning Your Checklists into Pester Tests</a:t>
            </a:r>
          </a:p>
          <a:p>
            <a:r>
              <a:rPr lang="en-GB" sz="2000" b="1" dirty="0">
                <a:solidFill>
                  <a:srgbClr val="24292E"/>
                </a:solidFill>
                <a:latin typeface="-apple-system"/>
              </a:rPr>
              <a:t>See @</a:t>
            </a:r>
            <a:r>
              <a:rPr lang="en-GB" sz="2000" b="1" dirty="0" err="1">
                <a:solidFill>
                  <a:srgbClr val="24292E"/>
                </a:solidFill>
                <a:latin typeface="-apple-system"/>
              </a:rPr>
              <a:t>sqldbawithbeard</a:t>
            </a:r>
            <a:r>
              <a:rPr lang="en-GB" sz="2000" b="1" dirty="0">
                <a:solidFill>
                  <a:srgbClr val="24292E"/>
                </a:solidFill>
                <a:latin typeface="-apple-system"/>
              </a:rPr>
              <a:t> -&gt;</a:t>
            </a:r>
          </a:p>
        </p:txBody>
      </p:sp>
      <p:pic>
        <p:nvPicPr>
          <p:cNvPr id="3074" name="Picture 2" descr="Rob Sewell">
            <a:extLst>
              <a:ext uri="{FF2B5EF4-FFF2-40B4-BE49-F238E27FC236}">
                <a16:creationId xmlns:a16="http://schemas.microsoft.com/office/drawing/2014/main" id="{176239B7-EEE4-4273-A991-D91740577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166" y="4670363"/>
            <a:ext cx="1015663" cy="101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3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D9C13AB8-FB96-4EF3-A76D-AFBFF006AD54}"/>
              </a:ext>
            </a:extLst>
          </p:cNvPr>
          <p:cNvPicPr>
            <a:picLocks noChangeAspect="1"/>
          </p:cNvPicPr>
          <p:nvPr/>
        </p:nvPicPr>
        <p:blipFill>
          <a:blip r:embed="rId2"/>
          <a:stretch>
            <a:fillRect/>
          </a:stretch>
        </p:blipFill>
        <p:spPr>
          <a:xfrm>
            <a:off x="-3672" y="570987"/>
            <a:ext cx="12171803" cy="5752749"/>
          </a:xfrm>
          <a:prstGeom prst="rect">
            <a:avLst/>
          </a:prstGeom>
        </p:spPr>
      </p:pic>
    </p:spTree>
    <p:extLst>
      <p:ext uri="{BB962C8B-B14F-4D97-AF65-F5344CB8AC3E}">
        <p14:creationId xmlns:p14="http://schemas.microsoft.com/office/powerpoint/2010/main" val="3202874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learn">
            <a:extLst>
              <a:ext uri="{FF2B5EF4-FFF2-40B4-BE49-F238E27FC236}">
                <a16:creationId xmlns:a16="http://schemas.microsoft.com/office/drawing/2014/main" id="{8BA72EFD-34FB-4FDF-9357-8F4A0C3DF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5" y="117960"/>
            <a:ext cx="9926029" cy="662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6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688F0D-FCBC-4085-A2F2-9BDA81C5B035}"/>
              </a:ext>
            </a:extLst>
          </p:cNvPr>
          <p:cNvSpPr/>
          <p:nvPr/>
        </p:nvSpPr>
        <p:spPr>
          <a:xfrm>
            <a:off x="-982" y="794642"/>
            <a:ext cx="12138879" cy="4524315"/>
          </a:xfrm>
          <a:prstGeom prst="rect">
            <a:avLst/>
          </a:prstGeom>
          <a:noFill/>
        </p:spPr>
        <p:txBody>
          <a:bodyPr wrap="square" lIns="91440" tIns="45720" rIns="91440" bIns="45720" anchor="t">
            <a:spAutoFit/>
          </a:bodyPr>
          <a:lstStyle/>
          <a:p>
            <a:pPr algn="ctr"/>
            <a:r>
              <a:rPr lang="en-US" sz="6400" b="0" cap="none" spc="0" dirty="0">
                <a:ln w="0"/>
                <a:effectLst>
                  <a:outerShdw blurRad="38100" dist="19050" dir="2700000" algn="tl" rotWithShape="0">
                    <a:schemeClr val="dk1">
                      <a:alpha val="40000"/>
                    </a:schemeClr>
                  </a:outerShdw>
                </a:effectLst>
                <a:latin typeface="Calibri"/>
                <a:cs typeface="Calibri"/>
              </a:rPr>
              <a:t>Success is not measured by how you got it right the first try but how many times you were willing to</a:t>
            </a:r>
            <a:endParaRPr lang="en-US" sz="6400" b="0" cap="none" spc="0">
              <a:latin typeface="Calibri"/>
              <a:cs typeface="Calibri"/>
            </a:endParaRPr>
          </a:p>
          <a:p>
            <a:pPr algn="ctr"/>
            <a:r>
              <a:rPr lang="en-US" sz="9600" b="1" cap="none" spc="0" dirty="0">
                <a:ln w="0"/>
                <a:solidFill>
                  <a:srgbClr val="002060"/>
                </a:solidFill>
                <a:effectLst>
                  <a:outerShdw blurRad="38100" dist="19050" dir="2700000" algn="tl" rotWithShape="0">
                    <a:schemeClr val="dk1">
                      <a:alpha val="40000"/>
                    </a:schemeClr>
                  </a:outerShdw>
                </a:effectLst>
                <a:latin typeface="Calibri"/>
                <a:cs typeface="Calibri"/>
              </a:rPr>
              <a:t>try again.</a:t>
            </a:r>
            <a:endParaRPr lang="en-US" sz="9600" b="1" cap="none" spc="0">
              <a:solidFill>
                <a:srgbClr val="002060"/>
              </a:solidFill>
              <a:latin typeface="Calibri"/>
              <a:cs typeface="Calibri"/>
            </a:endParaRPr>
          </a:p>
        </p:txBody>
      </p:sp>
      <p:sp>
        <p:nvSpPr>
          <p:cNvPr id="5" name="Rectangle 4">
            <a:extLst>
              <a:ext uri="{FF2B5EF4-FFF2-40B4-BE49-F238E27FC236}">
                <a16:creationId xmlns:a16="http://schemas.microsoft.com/office/drawing/2014/main" id="{681DC085-E087-46D3-9336-186DC89E7A15}"/>
              </a:ext>
            </a:extLst>
          </p:cNvPr>
          <p:cNvSpPr/>
          <p:nvPr/>
        </p:nvSpPr>
        <p:spPr>
          <a:xfrm>
            <a:off x="327617" y="6349273"/>
            <a:ext cx="1718483" cy="369332"/>
          </a:xfrm>
          <a:prstGeom prst="rect">
            <a:avLst/>
          </a:prstGeom>
        </p:spPr>
        <p:txBody>
          <a:bodyPr wrap="none">
            <a:spAutoFit/>
          </a:bodyPr>
          <a:lstStyle/>
          <a:p>
            <a:pPr algn="ctr"/>
            <a:r>
              <a:rPr lang="en-US" dirty="0">
                <a:ln w="0"/>
                <a:effectLst>
                  <a:outerShdw blurRad="38100" dist="19050" dir="2700000" algn="tl" rotWithShape="0">
                    <a:schemeClr val="dk1">
                      <a:alpha val="40000"/>
                    </a:schemeClr>
                  </a:outerShdw>
                </a:effectLst>
              </a:rPr>
              <a:t>Jamie McAllister</a:t>
            </a:r>
          </a:p>
        </p:txBody>
      </p:sp>
    </p:spTree>
    <p:extLst>
      <p:ext uri="{BB962C8B-B14F-4D97-AF65-F5344CB8AC3E}">
        <p14:creationId xmlns:p14="http://schemas.microsoft.com/office/powerpoint/2010/main" val="3969662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body of water&#10;&#10;Description generated with very high confidence">
            <a:extLst>
              <a:ext uri="{FF2B5EF4-FFF2-40B4-BE49-F238E27FC236}">
                <a16:creationId xmlns:a16="http://schemas.microsoft.com/office/drawing/2014/main" id="{94F639B1-8A07-4F9F-8FD3-D4BE6183D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2" y="-595085"/>
            <a:ext cx="13251543" cy="6676572"/>
          </a:xfrm>
          <a:prstGeom prst="rect">
            <a:avLst/>
          </a:prstGeom>
        </p:spPr>
      </p:pic>
      <p:sp>
        <p:nvSpPr>
          <p:cNvPr id="6" name="Rectangle 5">
            <a:extLst>
              <a:ext uri="{FF2B5EF4-FFF2-40B4-BE49-F238E27FC236}">
                <a16:creationId xmlns:a16="http://schemas.microsoft.com/office/drawing/2014/main" id="{6A2D5184-4E66-4511-9ABD-2E307B63509D}"/>
              </a:ext>
            </a:extLst>
          </p:cNvPr>
          <p:cNvSpPr/>
          <p:nvPr/>
        </p:nvSpPr>
        <p:spPr>
          <a:xfrm>
            <a:off x="0" y="5657596"/>
            <a:ext cx="2674835" cy="307777"/>
          </a:xfrm>
          <a:prstGeom prst="rect">
            <a:avLst/>
          </a:prstGeom>
          <a:noFill/>
        </p:spPr>
        <p:txBody>
          <a:bodyPr wrap="none" lIns="91440" tIns="45720" rIns="91440" bIns="45720">
            <a:spAutoFit/>
          </a:bodyPr>
          <a:lstStyle/>
          <a:p>
            <a:pPr fontAlgn="base"/>
            <a:r>
              <a:rPr lang="en-GB" sz="1400" b="1" dirty="0" err="1">
                <a:solidFill>
                  <a:schemeClr val="bg1"/>
                </a:solidFill>
              </a:rPr>
              <a:t>Bualadubh</a:t>
            </a:r>
            <a:r>
              <a:rPr lang="en-GB" sz="1400" b="1" dirty="0">
                <a:solidFill>
                  <a:schemeClr val="bg1"/>
                </a:solidFill>
              </a:rPr>
              <a:t> – North </a:t>
            </a:r>
            <a:r>
              <a:rPr lang="en-GB" sz="1400" b="1" dirty="0" err="1">
                <a:solidFill>
                  <a:schemeClr val="bg1"/>
                </a:solidFill>
              </a:rPr>
              <a:t>Uist</a:t>
            </a:r>
            <a:r>
              <a:rPr lang="en-GB" sz="1400" b="1" dirty="0">
                <a:solidFill>
                  <a:schemeClr val="bg1"/>
                </a:solidFill>
              </a:rPr>
              <a:t> Nov 2014</a:t>
            </a:r>
          </a:p>
        </p:txBody>
      </p:sp>
      <p:sp>
        <p:nvSpPr>
          <p:cNvPr id="4" name="Rectangle 3">
            <a:extLst>
              <a:ext uri="{FF2B5EF4-FFF2-40B4-BE49-F238E27FC236}">
                <a16:creationId xmlns:a16="http://schemas.microsoft.com/office/drawing/2014/main" id="{32842156-2B7F-4BF7-92DD-1D4EC4DAD43C}"/>
              </a:ext>
            </a:extLst>
          </p:cNvPr>
          <p:cNvSpPr/>
          <p:nvPr/>
        </p:nvSpPr>
        <p:spPr>
          <a:xfrm>
            <a:off x="3583934" y="5811484"/>
            <a:ext cx="5024132"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2 - Apologies</a:t>
            </a:r>
          </a:p>
        </p:txBody>
      </p:sp>
    </p:spTree>
    <p:extLst>
      <p:ext uri="{BB962C8B-B14F-4D97-AF65-F5344CB8AC3E}">
        <p14:creationId xmlns:p14="http://schemas.microsoft.com/office/powerpoint/2010/main" val="107232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6A0F43-439B-46AB-960D-1856C7B1BF4F}"/>
              </a:ext>
            </a:extLst>
          </p:cNvPr>
          <p:cNvSpPr/>
          <p:nvPr/>
        </p:nvSpPr>
        <p:spPr>
          <a:xfrm>
            <a:off x="75281" y="359533"/>
            <a:ext cx="12041437" cy="6340197"/>
          </a:xfrm>
          <a:prstGeom prst="rect">
            <a:avLst/>
          </a:prstGeom>
          <a:noFill/>
        </p:spPr>
        <p:txBody>
          <a:bodyPr wrap="square" lIns="91440" tIns="45720" rIns="91440" bIns="45720">
            <a:spAutoFit/>
          </a:bodyPr>
          <a:lstStyle/>
          <a:p>
            <a:pPr algn="ctr"/>
            <a:r>
              <a:rPr lang="en-US" sz="16600" dirty="0" err="1">
                <a:ln w="0"/>
                <a:effectLst>
                  <a:outerShdw blurRad="38100" dist="19050" dir="2700000" algn="tl" rotWithShape="0">
                    <a:schemeClr val="dk1">
                      <a:alpha val="40000"/>
                    </a:schemeClr>
                  </a:outerShdw>
                </a:effectLst>
              </a:rPr>
              <a:t>Apologise</a:t>
            </a:r>
            <a:br>
              <a:rPr lang="en-GB" sz="6000" dirty="0"/>
            </a:br>
            <a:r>
              <a:rPr lang="en-US" sz="6000" dirty="0">
                <a:ln w="0"/>
                <a:effectLst>
                  <a:outerShdw blurRad="38100" dist="19050" dir="2700000" algn="tl" rotWithShape="0">
                    <a:schemeClr val="dk1">
                      <a:alpha val="40000"/>
                    </a:schemeClr>
                  </a:outerShdw>
                </a:effectLst>
              </a:rPr>
              <a:t>Verb -</a:t>
            </a:r>
          </a:p>
          <a:p>
            <a:pPr algn="ctr"/>
            <a:r>
              <a:rPr lang="en-GB" sz="6000" dirty="0"/>
              <a:t>express regret for a wrong that has been done ;</a:t>
            </a:r>
            <a:endParaRPr lang="en-US" sz="9600" dirty="0">
              <a:ln w="0"/>
              <a:effectLst>
                <a:outerShdw blurRad="38100" dist="19050" dir="2700000" algn="tl" rotWithShape="0">
                  <a:schemeClr val="dk1">
                    <a:alpha val="40000"/>
                  </a:schemeClr>
                </a:outerShdw>
              </a:effectLst>
            </a:endParaRPr>
          </a:p>
          <a:p>
            <a:pPr algn="ctr"/>
            <a:r>
              <a:rPr lang="en-GB" sz="6000" dirty="0"/>
              <a:t> fault, insult, failure, or injury:</a:t>
            </a:r>
            <a:r>
              <a:rPr lang="en-US" sz="6000" dirty="0">
                <a:ln w="0"/>
                <a:effectLst>
                  <a:outerShdw blurRad="38100" dist="19050" dir="2700000" algn="tl" rotWithShape="0">
                    <a:schemeClr val="dk1">
                      <a:alpha val="40000"/>
                    </a:schemeClr>
                  </a:outerShdw>
                </a:effectLst>
              </a:rPr>
              <a:t> </a:t>
            </a:r>
            <a:endParaRPr lang="en-US" sz="6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64087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9BBDB3-9A6A-4CD7-88C5-16A83647C5E3}"/>
              </a:ext>
            </a:extLst>
          </p:cNvPr>
          <p:cNvSpPr/>
          <p:nvPr/>
        </p:nvSpPr>
        <p:spPr>
          <a:xfrm>
            <a:off x="404378" y="2472184"/>
            <a:ext cx="11383244" cy="4385816"/>
          </a:xfrm>
          <a:prstGeom prst="rect">
            <a:avLst/>
          </a:prstGeom>
          <a:noFill/>
        </p:spPr>
        <p:txBody>
          <a:bodyPr wrap="none" lIns="91440" tIns="45720" rIns="91440" bIns="45720">
            <a:spAutoFit/>
          </a:bodyPr>
          <a:lstStyle/>
          <a:p>
            <a:pPr algn="ctr"/>
            <a:r>
              <a:rPr lang="en-US" sz="19900" b="1" dirty="0">
                <a:ln w="12700">
                  <a:solidFill>
                    <a:schemeClr val="accent1"/>
                  </a:solidFill>
                  <a:prstDash val="solid"/>
                </a:ln>
                <a:solidFill>
                  <a:srgbClr val="00B050"/>
                </a:solidFill>
                <a:effectLst>
                  <a:outerShdw dist="38100" dir="2640000" algn="bl" rotWithShape="0">
                    <a:schemeClr val="accent1"/>
                  </a:outerShdw>
                </a:effectLst>
              </a:rPr>
              <a:t>Guidelines</a:t>
            </a:r>
          </a:p>
          <a:p>
            <a:pPr algn="ctr"/>
            <a:r>
              <a:rPr lang="en-US" sz="8000" b="1" dirty="0">
                <a:ln w="12700">
                  <a:solidFill>
                    <a:schemeClr val="accent3">
                      <a:lumMod val="50000"/>
                    </a:schemeClr>
                  </a:solidFill>
                  <a:prstDash val="solid"/>
                </a:ln>
                <a:effectLst>
                  <a:innerShdw blurRad="177800">
                    <a:schemeClr val="accent3">
                      <a:lumMod val="50000"/>
                    </a:schemeClr>
                  </a:innerShdw>
                </a:effectLst>
              </a:rPr>
              <a:t>Not Rules</a:t>
            </a:r>
          </a:p>
        </p:txBody>
      </p:sp>
      <p:pic>
        <p:nvPicPr>
          <p:cNvPr id="1026" name="Picture 2" descr="Image result for information sign">
            <a:extLst>
              <a:ext uri="{FF2B5EF4-FFF2-40B4-BE49-F238E27FC236}">
                <a16:creationId xmlns:a16="http://schemas.microsoft.com/office/drawing/2014/main" id="{BD3EB0AB-DF84-4801-8B7C-698F7C867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450" y="0"/>
            <a:ext cx="3074670" cy="307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5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boring">
            <a:extLst>
              <a:ext uri="{FF2B5EF4-FFF2-40B4-BE49-F238E27FC236}">
                <a16:creationId xmlns:a16="http://schemas.microsoft.com/office/drawing/2014/main" id="{62DFD5F4-0D75-4971-8468-E4F5D8E51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546100"/>
            <a:ext cx="9165167"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2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epair">
            <a:extLst>
              <a:ext uri="{FF2B5EF4-FFF2-40B4-BE49-F238E27FC236}">
                <a16:creationId xmlns:a16="http://schemas.microsoft.com/office/drawing/2014/main" id="{0AC3C624-5BF1-47A4-8FE2-5775414A6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598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powerpoetry.org/sites/default/files/styles/large/public/Mistakes.jpg?itok=FpVGZk0e">
            <a:extLst>
              <a:ext uri="{FF2B5EF4-FFF2-40B4-BE49-F238E27FC236}">
                <a16:creationId xmlns:a16="http://schemas.microsoft.com/office/drawing/2014/main" id="{703B9730-6BD6-48F1-9B69-C6A66FBA8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0"/>
            <a:ext cx="857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168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uild trust">
            <a:extLst>
              <a:ext uri="{FF2B5EF4-FFF2-40B4-BE49-F238E27FC236}">
                <a16:creationId xmlns:a16="http://schemas.microsoft.com/office/drawing/2014/main" id="{F5CA5EB2-4A76-47BD-93A4-9FD8CA517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89" y="0"/>
            <a:ext cx="1173422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900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older person doing something silly">
            <a:extLst>
              <a:ext uri="{FF2B5EF4-FFF2-40B4-BE49-F238E27FC236}">
                <a16:creationId xmlns:a16="http://schemas.microsoft.com/office/drawing/2014/main" id="{C0291F49-DDD4-47B1-ADA6-955759B9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32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064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not easy but worth it">
            <a:extLst>
              <a:ext uri="{FF2B5EF4-FFF2-40B4-BE49-F238E27FC236}">
                <a16:creationId xmlns:a16="http://schemas.microsoft.com/office/drawing/2014/main" id="{5DC2C95E-1834-4233-8060-3FDDDBDE6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15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list-individual-responsibilities">
            <a:extLst>
              <a:ext uri="{FF2B5EF4-FFF2-40B4-BE49-F238E27FC236}">
                <a16:creationId xmlns:a16="http://schemas.microsoft.com/office/drawing/2014/main" id="{2F08BB9E-2E68-481F-A451-D18E7C430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1" y="397834"/>
            <a:ext cx="12218581" cy="610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05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pecific">
            <a:extLst>
              <a:ext uri="{FF2B5EF4-FFF2-40B4-BE49-F238E27FC236}">
                <a16:creationId xmlns:a16="http://schemas.microsoft.com/office/drawing/2014/main" id="{1A287F1B-483C-4486-89AF-02F5D4DF2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38" y="624840"/>
            <a:ext cx="11200050" cy="554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8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iagram of an apology">
            <a:extLst>
              <a:ext uri="{FF2B5EF4-FFF2-40B4-BE49-F238E27FC236}">
                <a16:creationId xmlns:a16="http://schemas.microsoft.com/office/drawing/2014/main" id="{C03717F9-7A98-46E3-B301-87C2AC3D7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34" y="357097"/>
            <a:ext cx="11405931" cy="759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27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orry">
            <a:extLst>
              <a:ext uri="{FF2B5EF4-FFF2-40B4-BE49-F238E27FC236}">
                <a16:creationId xmlns:a16="http://schemas.microsoft.com/office/drawing/2014/main" id="{EB509E85-A6F4-4505-AD01-A36BD49A6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229" y="0"/>
            <a:ext cx="914399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55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u turn">
            <a:extLst>
              <a:ext uri="{FF2B5EF4-FFF2-40B4-BE49-F238E27FC236}">
                <a16:creationId xmlns:a16="http://schemas.microsoft.com/office/drawing/2014/main" id="{2DEB93FC-C1A3-42ED-AD20-8953D9070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0"/>
            <a:ext cx="7307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5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ADCFC-01E2-4FD9-A526-6BD833DA36DE}"/>
              </a:ext>
            </a:extLst>
          </p:cNvPr>
          <p:cNvGrpSpPr/>
          <p:nvPr/>
        </p:nvGrpSpPr>
        <p:grpSpPr>
          <a:xfrm>
            <a:off x="4840194" y="2402328"/>
            <a:ext cx="4215887" cy="771895"/>
            <a:chOff x="91705" y="4465779"/>
            <a:chExt cx="4215887" cy="771895"/>
          </a:xfrm>
        </p:grpSpPr>
        <p:pic>
          <p:nvPicPr>
            <p:cNvPr id="11266" name="Picture 2" descr="Image result for email">
              <a:extLst>
                <a:ext uri="{FF2B5EF4-FFF2-40B4-BE49-F238E27FC236}">
                  <a16:creationId xmlns:a16="http://schemas.microsoft.com/office/drawing/2014/main" id="{22ED196D-3126-4F1E-967C-9BE7AF9A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5" y="4465779"/>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E2796-F260-469A-BA3D-C6F6C57320EF}"/>
                </a:ext>
              </a:extLst>
            </p:cNvPr>
            <p:cNvSpPr/>
            <p:nvPr/>
          </p:nvSpPr>
          <p:spPr>
            <a:xfrm>
              <a:off x="707633" y="4625544"/>
              <a:ext cx="3599959"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wlp.french@gmail.com</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3" name="Group 2">
            <a:extLst>
              <a:ext uri="{FF2B5EF4-FFF2-40B4-BE49-F238E27FC236}">
                <a16:creationId xmlns:a16="http://schemas.microsoft.com/office/drawing/2014/main" id="{12284AB2-F622-45B7-AE43-3373C80B7CA8}"/>
              </a:ext>
            </a:extLst>
          </p:cNvPr>
          <p:cNvGrpSpPr/>
          <p:nvPr/>
        </p:nvGrpSpPr>
        <p:grpSpPr>
          <a:xfrm>
            <a:off x="4705373" y="3370428"/>
            <a:ext cx="2402000" cy="942575"/>
            <a:chOff x="-47379" y="5279239"/>
            <a:chExt cx="2402000" cy="942575"/>
          </a:xfrm>
        </p:grpSpPr>
        <p:pic>
          <p:nvPicPr>
            <p:cNvPr id="7" name="Picture 6">
              <a:extLst>
                <a:ext uri="{FF2B5EF4-FFF2-40B4-BE49-F238E27FC236}">
                  <a16:creationId xmlns:a16="http://schemas.microsoft.com/office/drawing/2014/main" id="{E67CBEC0-CD90-4150-B0E0-C248A2AC777B}"/>
                </a:ext>
              </a:extLst>
            </p:cNvPr>
            <p:cNvPicPr>
              <a:picLocks noChangeAspect="1"/>
            </p:cNvPicPr>
            <p:nvPr/>
          </p:nvPicPr>
          <p:blipFill>
            <a:blip r:embed="rId3"/>
            <a:stretch>
              <a:fillRect/>
            </a:stretch>
          </p:blipFill>
          <p:spPr>
            <a:xfrm>
              <a:off x="-47379" y="5279239"/>
              <a:ext cx="1071948" cy="942575"/>
            </a:xfrm>
            <a:prstGeom prst="rect">
              <a:avLst/>
            </a:prstGeom>
          </p:spPr>
        </p:pic>
        <p:sp>
          <p:nvSpPr>
            <p:cNvPr id="9" name="Rectangle 8">
              <a:extLst>
                <a:ext uri="{FF2B5EF4-FFF2-40B4-BE49-F238E27FC236}">
                  <a16:creationId xmlns:a16="http://schemas.microsoft.com/office/drawing/2014/main" id="{82D69A7F-4838-4AED-8329-7A19BE61C514}"/>
                </a:ext>
              </a:extLst>
            </p:cNvPr>
            <p:cNvSpPr/>
            <p:nvPr/>
          </p:nvSpPr>
          <p:spPr>
            <a:xfrm>
              <a:off x="901979" y="5462450"/>
              <a:ext cx="145264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t>
              </a:r>
              <a:r>
                <a:rPr lang="en-US" sz="2400" b="0" cap="none" spc="0" dirty="0" err="1">
                  <a:ln w="0"/>
                  <a:solidFill>
                    <a:schemeClr val="tx1"/>
                  </a:solidFill>
                  <a:effectLst>
                    <a:outerShdw blurRad="38100" dist="19050" dir="2700000" algn="tl" rotWithShape="0">
                      <a:schemeClr val="dk1">
                        <a:alpha val="40000"/>
                      </a:schemeClr>
                    </a:outerShdw>
                  </a:effectLst>
                </a:rPr>
                <a:t>sql_bob</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a:extLst>
              <a:ext uri="{FF2B5EF4-FFF2-40B4-BE49-F238E27FC236}">
                <a16:creationId xmlns:a16="http://schemas.microsoft.com/office/drawing/2014/main" id="{DF324D72-2D02-4DA8-9602-6D53142E0608}"/>
              </a:ext>
            </a:extLst>
          </p:cNvPr>
          <p:cNvGrpSpPr/>
          <p:nvPr/>
        </p:nvGrpSpPr>
        <p:grpSpPr>
          <a:xfrm>
            <a:off x="4840194" y="4465741"/>
            <a:ext cx="6122918" cy="715797"/>
            <a:chOff x="109424" y="6092526"/>
            <a:chExt cx="6122918" cy="715797"/>
          </a:xfrm>
        </p:grpSpPr>
        <p:pic>
          <p:nvPicPr>
            <p:cNvPr id="11268" name="Picture 4" descr="linkedin, social icon">
              <a:extLst>
                <a:ext uri="{FF2B5EF4-FFF2-40B4-BE49-F238E27FC236}">
                  <a16:creationId xmlns:a16="http://schemas.microsoft.com/office/drawing/2014/main" id="{2CB6466F-8FE3-4840-8D12-FF00A8D47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4" y="6092526"/>
              <a:ext cx="715797" cy="7157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128727-F557-41BC-904D-8D75E9C65D8C}"/>
                </a:ext>
              </a:extLst>
            </p:cNvPr>
            <p:cNvSpPr/>
            <p:nvPr/>
          </p:nvSpPr>
          <p:spPr>
            <a:xfrm>
              <a:off x="825221" y="6219591"/>
              <a:ext cx="540712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https://www.linkedin.com/in/rwlpfrench/</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
        <p:nvSpPr>
          <p:cNvPr id="13" name="Rectangle 12">
            <a:extLst>
              <a:ext uri="{FF2B5EF4-FFF2-40B4-BE49-F238E27FC236}">
                <a16:creationId xmlns:a16="http://schemas.microsoft.com/office/drawing/2014/main" id="{A9F02EDA-18D2-4883-AF2F-48541DC4A4E2}"/>
              </a:ext>
            </a:extLst>
          </p:cNvPr>
          <p:cNvSpPr/>
          <p:nvPr/>
        </p:nvSpPr>
        <p:spPr>
          <a:xfrm>
            <a:off x="5716482" y="5718604"/>
            <a:ext cx="3079241" cy="461665"/>
          </a:xfrm>
          <a:prstGeom prst="rect">
            <a:avLst/>
          </a:prstGeom>
        </p:spPr>
        <p:txBody>
          <a:bodyPr wrap="none">
            <a:spAutoFit/>
          </a:bodyPr>
          <a:lstStyle/>
          <a:p>
            <a:r>
              <a:rPr lang="en-GB" sz="2400" dirty="0"/>
              <a:t>http://www.sqlbob.uk/</a:t>
            </a:r>
          </a:p>
        </p:txBody>
      </p:sp>
      <p:sp>
        <p:nvSpPr>
          <p:cNvPr id="14" name="Rectangle 13">
            <a:extLst>
              <a:ext uri="{FF2B5EF4-FFF2-40B4-BE49-F238E27FC236}">
                <a16:creationId xmlns:a16="http://schemas.microsoft.com/office/drawing/2014/main" id="{46A4A997-B240-44D2-840C-D60130A0B4E4}"/>
              </a:ext>
            </a:extLst>
          </p:cNvPr>
          <p:cNvSpPr/>
          <p:nvPr/>
        </p:nvSpPr>
        <p:spPr>
          <a:xfrm>
            <a:off x="4307594" y="180890"/>
            <a:ext cx="489268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Robert French</a:t>
            </a:r>
          </a:p>
        </p:txBody>
      </p:sp>
      <p:sp>
        <p:nvSpPr>
          <p:cNvPr id="18" name="Rectangle 17">
            <a:extLst>
              <a:ext uri="{FF2B5EF4-FFF2-40B4-BE49-F238E27FC236}">
                <a16:creationId xmlns:a16="http://schemas.microsoft.com/office/drawing/2014/main" id="{CA56337B-5AFA-4CE0-A41E-0DB331ACC327}"/>
              </a:ext>
            </a:extLst>
          </p:cNvPr>
          <p:cNvSpPr/>
          <p:nvPr/>
        </p:nvSpPr>
        <p:spPr>
          <a:xfrm>
            <a:off x="4307594" y="1239692"/>
            <a:ext cx="5030312" cy="830997"/>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Consultant with CC Technology</a:t>
            </a:r>
          </a:p>
          <a:p>
            <a:pPr algn="ctr"/>
            <a:r>
              <a:rPr lang="en-US" sz="2400" dirty="0">
                <a:ln w="0"/>
                <a:effectLst>
                  <a:outerShdw blurRad="38100" dist="19050" dir="2700000" algn="tl" rotWithShape="0">
                    <a:schemeClr val="dk1">
                      <a:alpha val="40000"/>
                    </a:schemeClr>
                  </a:outerShdw>
                </a:effectLst>
              </a:rPr>
              <a:t>In Sunny Glasgow Scotland</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1" name="Picture 20" descr="A person standing on a beach&#10;&#10;Description generated with very high confidence">
            <a:extLst>
              <a:ext uri="{FF2B5EF4-FFF2-40B4-BE49-F238E27FC236}">
                <a16:creationId xmlns:a16="http://schemas.microsoft.com/office/drawing/2014/main" id="{D2E35863-1E84-4A1A-97A9-5AAC5F2857CD}"/>
              </a:ext>
            </a:extLst>
          </p:cNvPr>
          <p:cNvPicPr>
            <a:picLocks noChangeAspect="1"/>
          </p:cNvPicPr>
          <p:nvPr/>
        </p:nvPicPr>
        <p:blipFill rotWithShape="1">
          <a:blip r:embed="rId5">
            <a:extLst>
              <a:ext uri="{28A0092B-C50C-407E-A947-70E740481C1C}">
                <a14:useLocalDpi xmlns:a14="http://schemas.microsoft.com/office/drawing/2010/main" val="0"/>
              </a:ext>
            </a:extLst>
          </a:blip>
          <a:srcRect l="27973" t="18077" r="19130" b="18691"/>
          <a:stretch/>
        </p:blipFill>
        <p:spPr>
          <a:xfrm>
            <a:off x="0" y="0"/>
            <a:ext cx="3812639" cy="6861993"/>
          </a:xfrm>
          <a:prstGeom prst="rect">
            <a:avLst/>
          </a:prstGeom>
        </p:spPr>
      </p:pic>
      <p:pic>
        <p:nvPicPr>
          <p:cNvPr id="1026" name="Picture 2" descr="Related image">
            <a:extLst>
              <a:ext uri="{FF2B5EF4-FFF2-40B4-BE49-F238E27FC236}">
                <a16:creationId xmlns:a16="http://schemas.microsoft.com/office/drawing/2014/main" id="{D30B0021-3501-4465-AD5E-0514D85B3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374" y="5438801"/>
            <a:ext cx="1071948" cy="107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825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ublic or private">
            <a:extLst>
              <a:ext uri="{FF2B5EF4-FFF2-40B4-BE49-F238E27FC236}">
                <a16:creationId xmlns:a16="http://schemas.microsoft.com/office/drawing/2014/main" id="{CB1955C3-BDEB-4D05-A7A3-395F6CE64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28" y="643467"/>
            <a:ext cx="999294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86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angry customer">
            <a:extLst>
              <a:ext uri="{FF2B5EF4-FFF2-40B4-BE49-F238E27FC236}">
                <a16:creationId xmlns:a16="http://schemas.microsoft.com/office/drawing/2014/main" id="{4B769D49-9107-4B7D-BD68-868495983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453" y="-13945"/>
            <a:ext cx="9749094" cy="688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360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listen listen listen">
            <a:extLst>
              <a:ext uri="{FF2B5EF4-FFF2-40B4-BE49-F238E27FC236}">
                <a16:creationId xmlns:a16="http://schemas.microsoft.com/office/drawing/2014/main" id="{6DD1FA76-7554-4E20-B948-7CC4C978C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640" y="0"/>
            <a:ext cx="513791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77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550A-0464-4C7D-8230-AFA4897ABB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6E7E6AD-F7F0-424D-84CD-133168DA408D}"/>
              </a:ext>
            </a:extLst>
          </p:cNvPr>
          <p:cNvSpPr>
            <a:spLocks noGrp="1"/>
          </p:cNvSpPr>
          <p:nvPr>
            <p:ph idx="1"/>
          </p:nvPr>
        </p:nvSpPr>
        <p:spPr/>
        <p:txBody>
          <a:bodyPr/>
          <a:lstStyle/>
          <a:p>
            <a:endParaRPr lang="en-GB"/>
          </a:p>
        </p:txBody>
      </p:sp>
      <p:pic>
        <p:nvPicPr>
          <p:cNvPr id="9218" name="Picture 2" descr="Image result for get the facts">
            <a:extLst>
              <a:ext uri="{FF2B5EF4-FFF2-40B4-BE49-F238E27FC236}">
                <a16:creationId xmlns:a16="http://schemas.microsoft.com/office/drawing/2014/main" id="{2F7A7286-778F-4075-BC80-E7085A8C8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0"/>
            <a:ext cx="12053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77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heckmark">
            <a:extLst>
              <a:ext uri="{FF2B5EF4-FFF2-40B4-BE49-F238E27FC236}">
                <a16:creationId xmlns:a16="http://schemas.microsoft.com/office/drawing/2014/main" id="{8368BE3E-0094-4DB5-94BB-99076C22FC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7680" y="3261360"/>
            <a:ext cx="3596640" cy="3596640"/>
          </a:xfrm>
          <a:prstGeom prst="rect">
            <a:avLst/>
          </a:prstGeom>
        </p:spPr>
      </p:pic>
      <p:sp>
        <p:nvSpPr>
          <p:cNvPr id="8" name="Rectangle 7">
            <a:extLst>
              <a:ext uri="{FF2B5EF4-FFF2-40B4-BE49-F238E27FC236}">
                <a16:creationId xmlns:a16="http://schemas.microsoft.com/office/drawing/2014/main" id="{A4F23B63-A2B0-47FD-BBAC-84250DFC6ABA}"/>
              </a:ext>
            </a:extLst>
          </p:cNvPr>
          <p:cNvSpPr/>
          <p:nvPr/>
        </p:nvSpPr>
        <p:spPr>
          <a:xfrm>
            <a:off x="0" y="1306114"/>
            <a:ext cx="12192000" cy="2400657"/>
          </a:xfrm>
          <a:prstGeom prst="rect">
            <a:avLst/>
          </a:prstGeom>
          <a:noFill/>
        </p:spPr>
        <p:txBody>
          <a:bodyPr wrap="square" lIns="91440" tIns="45720" rIns="91440" bIns="45720">
            <a:spAutoFit/>
          </a:bodyPr>
          <a:lstStyle/>
          <a:p>
            <a:pPr algn="ctr"/>
            <a:r>
              <a:rPr lang="en-US" sz="15000" b="0" cap="none" spc="0" dirty="0">
                <a:ln w="0"/>
                <a:solidFill>
                  <a:schemeClr val="tx1"/>
                </a:solidFill>
                <a:effectLst>
                  <a:outerShdw blurRad="38100" dist="19050" dir="2700000" algn="tl" rotWithShape="0">
                    <a:schemeClr val="dk1">
                      <a:alpha val="40000"/>
                    </a:schemeClr>
                  </a:outerShdw>
                </a:effectLst>
              </a:rPr>
              <a:t>Check the facts</a:t>
            </a:r>
          </a:p>
        </p:txBody>
      </p:sp>
    </p:spTree>
    <p:extLst>
      <p:ext uri="{BB962C8B-B14F-4D97-AF65-F5344CB8AC3E}">
        <p14:creationId xmlns:p14="http://schemas.microsoft.com/office/powerpoint/2010/main" val="2472181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43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feelings">
            <a:extLst>
              <a:ext uri="{FF2B5EF4-FFF2-40B4-BE49-F238E27FC236}">
                <a16:creationId xmlns:a16="http://schemas.microsoft.com/office/drawing/2014/main" id="{60B10316-ABFC-4423-BBAA-B7EF2445C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436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take personal responsibility">
            <a:extLst>
              <a:ext uri="{FF2B5EF4-FFF2-40B4-BE49-F238E27FC236}">
                <a16:creationId xmlns:a16="http://schemas.microsoft.com/office/drawing/2014/main" id="{CF999C96-3D9F-4114-BCBD-834175A8D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set clear goals">
            <a:extLst>
              <a:ext uri="{FF2B5EF4-FFF2-40B4-BE49-F238E27FC236}">
                <a16:creationId xmlns:a16="http://schemas.microsoft.com/office/drawing/2014/main" id="{DFB7CE76-5D4A-45E7-9D3A-9269CB5C19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30325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set clear goals">
            <a:extLst>
              <a:ext uri="{FF2B5EF4-FFF2-40B4-BE49-F238E27FC236}">
                <a16:creationId xmlns:a16="http://schemas.microsoft.com/office/drawing/2014/main" id="{6BAF3823-6C0A-49F0-B997-A6768BA83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03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not about you">
            <a:extLst>
              <a:ext uri="{FF2B5EF4-FFF2-40B4-BE49-F238E27FC236}">
                <a16:creationId xmlns:a16="http://schemas.microsoft.com/office/drawing/2014/main" id="{193857B5-B75C-433E-9E04-6651BC51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95250"/>
            <a:ext cx="571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28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rock wall&#10;&#10;Description generated with high confidence">
            <a:extLst>
              <a:ext uri="{FF2B5EF4-FFF2-40B4-BE49-F238E27FC236}">
                <a16:creationId xmlns:a16="http://schemas.microsoft.com/office/drawing/2014/main" id="{702115E1-9E64-4FBB-B91D-3E36034C4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7018"/>
            <a:ext cx="12192000" cy="6776237"/>
          </a:xfrm>
          <a:prstGeom prst="rect">
            <a:avLst/>
          </a:prstGeom>
        </p:spPr>
      </p:pic>
      <p:sp>
        <p:nvSpPr>
          <p:cNvPr id="2" name="Rectangle 1">
            <a:extLst>
              <a:ext uri="{FF2B5EF4-FFF2-40B4-BE49-F238E27FC236}">
                <a16:creationId xmlns:a16="http://schemas.microsoft.com/office/drawing/2014/main" id="{FA9D7605-7757-4D17-A373-F8122F3230F7}"/>
              </a:ext>
            </a:extLst>
          </p:cNvPr>
          <p:cNvSpPr/>
          <p:nvPr/>
        </p:nvSpPr>
        <p:spPr>
          <a:xfrm>
            <a:off x="0" y="5710665"/>
            <a:ext cx="2405979" cy="338554"/>
          </a:xfrm>
          <a:prstGeom prst="rect">
            <a:avLst/>
          </a:prstGeom>
          <a:noFill/>
        </p:spPr>
        <p:txBody>
          <a:bodyPr wrap="none" lIns="91440" tIns="45720" rIns="91440" bIns="45720">
            <a:spAutoFit/>
          </a:bodyPr>
          <a:lstStyle/>
          <a:p>
            <a:pPr algn="ctr"/>
            <a:r>
              <a:rPr lang="en-US" sz="1600" b="0" cap="none" spc="0" dirty="0">
                <a:ln w="0"/>
                <a:solidFill>
                  <a:schemeClr val="bg1"/>
                </a:solidFill>
                <a:effectLst>
                  <a:outerShdw blurRad="38100" dist="19050" dir="2700000" algn="tl" rotWithShape="0">
                    <a:schemeClr val="dk1">
                      <a:alpha val="40000"/>
                    </a:schemeClr>
                  </a:outerShdw>
                </a:effectLst>
              </a:rPr>
              <a:t>http://taighdobhrain.co.uk</a:t>
            </a:r>
          </a:p>
        </p:txBody>
      </p:sp>
      <p:sp>
        <p:nvSpPr>
          <p:cNvPr id="4" name="Rectangle 3">
            <a:extLst>
              <a:ext uri="{FF2B5EF4-FFF2-40B4-BE49-F238E27FC236}">
                <a16:creationId xmlns:a16="http://schemas.microsoft.com/office/drawing/2014/main" id="{CBF265E7-39F6-4BA4-B6EC-619609E757A6}"/>
              </a:ext>
            </a:extLst>
          </p:cNvPr>
          <p:cNvSpPr/>
          <p:nvPr/>
        </p:nvSpPr>
        <p:spPr>
          <a:xfrm>
            <a:off x="0" y="5778357"/>
            <a:ext cx="12192000" cy="1200329"/>
          </a:xfrm>
          <a:prstGeom prst="rect">
            <a:avLst/>
          </a:prstGeom>
          <a:noFill/>
        </p:spPr>
        <p:txBody>
          <a:bodyPr wrap="squar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3 -Mind your language</a:t>
            </a:r>
          </a:p>
        </p:txBody>
      </p:sp>
    </p:spTree>
    <p:extLst>
      <p:ext uri="{BB962C8B-B14F-4D97-AF65-F5344CB8AC3E}">
        <p14:creationId xmlns:p14="http://schemas.microsoft.com/office/powerpoint/2010/main" val="188911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p:nvPr/>
        </p:nvSpPr>
        <p:spPr>
          <a:xfrm>
            <a:off x="1524000" y="5013176"/>
            <a:ext cx="9144000" cy="1844824"/>
          </a:xfrm>
          <a:prstGeom prst="rect">
            <a:avLst/>
          </a:prstGeom>
          <a:solidFill>
            <a:schemeClr val="lt1"/>
          </a:solidFill>
          <a:ln>
            <a:noFill/>
          </a:ln>
        </p:spPr>
        <p:txBody>
          <a:bodyPr lIns="91425" tIns="45700" rIns="91425" bIns="45700" anchor="t" anchorCtr="0">
            <a:noAutofit/>
          </a:bodyPr>
          <a:lstStyle/>
          <a:p>
            <a:pPr marL="342900" indent="-342900" algn="ctr">
              <a:buClr>
                <a:schemeClr val="lt2"/>
              </a:buClr>
            </a:pPr>
            <a:endParaRPr sz="2000">
              <a:solidFill>
                <a:schemeClr val="lt2"/>
              </a:solidFill>
              <a:latin typeface="Arial Narrow"/>
              <a:ea typeface="Arial Narrow"/>
              <a:cs typeface="Arial Narrow"/>
              <a:sym typeface="Arial Narrow"/>
            </a:endParaRPr>
          </a:p>
        </p:txBody>
      </p:sp>
      <p:sp>
        <p:nvSpPr>
          <p:cNvPr id="50" name="Shape 50"/>
          <p:cNvSpPr txBox="1"/>
          <p:nvPr/>
        </p:nvSpPr>
        <p:spPr>
          <a:xfrm>
            <a:off x="1991544" y="4153578"/>
            <a:ext cx="5328591" cy="715580"/>
          </a:xfrm>
          <a:prstGeom prst="rect">
            <a:avLst/>
          </a:prstGeom>
          <a:noFill/>
          <a:ln>
            <a:noFill/>
          </a:ln>
        </p:spPr>
        <p:txBody>
          <a:bodyPr lIns="91425" tIns="45700" rIns="91425" bIns="45700" anchor="t" anchorCtr="0">
            <a:noAutofit/>
          </a:bodyPr>
          <a:lstStyle/>
          <a:p>
            <a:pPr>
              <a:buSzPct val="25000"/>
            </a:pPr>
            <a:r>
              <a:rPr lang="en-GB" sz="4050" dirty="0">
                <a:solidFill>
                  <a:schemeClr val="lt1"/>
                </a:solidFill>
                <a:latin typeface="Segoe UI" panose="020B0502040204020203" pitchFamily="34" charset="0"/>
                <a:ea typeface="Segoe UI" panose="020B0502040204020203" pitchFamily="34" charset="0"/>
                <a:cs typeface="Segoe UI" panose="020B0502040204020203" pitchFamily="34" charset="0"/>
                <a:sym typeface="Quattrocento Sans"/>
              </a:rPr>
              <a:t>CC Grant Tracker</a:t>
            </a:r>
          </a:p>
        </p:txBody>
      </p:sp>
      <p:sp>
        <p:nvSpPr>
          <p:cNvPr id="51" name="Shape 51"/>
          <p:cNvSpPr txBox="1"/>
          <p:nvPr/>
        </p:nvSpPr>
        <p:spPr>
          <a:xfrm>
            <a:off x="1991550" y="5157200"/>
            <a:ext cx="8165400" cy="803400"/>
          </a:xfrm>
          <a:prstGeom prst="rect">
            <a:avLst/>
          </a:prstGeom>
          <a:noFill/>
          <a:ln>
            <a:noFill/>
          </a:ln>
        </p:spPr>
        <p:txBody>
          <a:bodyPr lIns="91425" tIns="45700" rIns="91425" bIns="45700" anchor="t" anchorCtr="0">
            <a:noAutofit/>
          </a:bodyPr>
          <a:lstStyle/>
          <a:p>
            <a:pPr>
              <a:buSzPct val="25000"/>
            </a:pPr>
            <a:r>
              <a:rPr lang="en-GB" sz="2100" dirty="0">
                <a:solidFill>
                  <a:srgbClr val="214979"/>
                </a:solidFill>
                <a:latin typeface="Segoe UI" panose="020B0502040204020203" pitchFamily="34" charset="0"/>
                <a:ea typeface="Segoe UI" panose="020B0502040204020203" pitchFamily="34" charset="0"/>
                <a:cs typeface="Segoe UI" panose="020B0502040204020203" pitchFamily="34" charset="0"/>
                <a:sym typeface="Quattrocento Sans"/>
              </a:rPr>
              <a:t>Europe’s Leading Research Grants Management System</a:t>
            </a:r>
          </a:p>
          <a:p>
            <a:pPr>
              <a:spcBef>
                <a:spcPts val="420"/>
              </a:spcBef>
            </a:pPr>
            <a:endParaRPr sz="2100" dirty="0">
              <a:solidFill>
                <a:srgbClr val="214979"/>
              </a:solidFill>
              <a:latin typeface="Segoe UI" panose="020B0502040204020203" pitchFamily="34" charset="0"/>
              <a:ea typeface="Segoe UI" panose="020B0502040204020203" pitchFamily="34" charset="0"/>
              <a:cs typeface="Segoe UI" panose="020B0502040204020203" pitchFamily="34" charset="0"/>
              <a:sym typeface="Quattrocento Sans"/>
            </a:endParaRPr>
          </a:p>
        </p:txBody>
      </p:sp>
      <p:pic>
        <p:nvPicPr>
          <p:cNvPr id="52" name="Shape 52"/>
          <p:cNvPicPr preferRelativeResize="0"/>
          <p:nvPr/>
        </p:nvPicPr>
        <p:blipFill rotWithShape="1">
          <a:blip r:embed="rId3">
            <a:alphaModFix/>
          </a:blip>
          <a:srcRect l="5276" t="20492" r="3797" b="28032"/>
          <a:stretch/>
        </p:blipFill>
        <p:spPr>
          <a:xfrm>
            <a:off x="2007310" y="5661248"/>
            <a:ext cx="2189210" cy="929610"/>
          </a:xfrm>
          <a:prstGeom prst="rect">
            <a:avLst/>
          </a:prstGeom>
          <a:noFill/>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9034"/>
          <a:stretch/>
        </p:blipFill>
        <p:spPr>
          <a:xfrm>
            <a:off x="1494020" y="0"/>
            <a:ext cx="9173980" cy="5013176"/>
          </a:xfrm>
          <a:prstGeom prst="rect">
            <a:avLst/>
          </a:prstGeom>
        </p:spPr>
      </p:pic>
      <p:sp>
        <p:nvSpPr>
          <p:cNvPr id="8" name="Shape 50"/>
          <p:cNvSpPr txBox="1"/>
          <p:nvPr/>
        </p:nvSpPr>
        <p:spPr>
          <a:xfrm>
            <a:off x="1965416" y="4153578"/>
            <a:ext cx="8391644" cy="715580"/>
          </a:xfrm>
          <a:prstGeom prst="rect">
            <a:avLst/>
          </a:prstGeom>
          <a:noFill/>
          <a:ln>
            <a:noFill/>
          </a:ln>
        </p:spPr>
        <p:txBody>
          <a:bodyPr lIns="91425" tIns="45700" rIns="91425" bIns="45700" anchor="t" anchorCtr="0">
            <a:noAutofit/>
          </a:bodyPr>
          <a:lstStyle/>
          <a:p>
            <a:pPr>
              <a:buSzPct val="25000"/>
            </a:pPr>
            <a:r>
              <a:rPr lang="en-GB" sz="4050" dirty="0">
                <a:solidFill>
                  <a:srgbClr val="FFFFFF"/>
                </a:solidFill>
                <a:latin typeface="Quattrocento Sans"/>
                <a:ea typeface="Quattrocento Sans"/>
                <a:cs typeface="Quattrocento Sans"/>
                <a:sym typeface="Quattrocento Sans"/>
              </a:rPr>
              <a:t>CC Grant Tracker </a:t>
            </a:r>
            <a:br>
              <a:rPr lang="en-GB" sz="4050" dirty="0">
                <a:solidFill>
                  <a:srgbClr val="FFFFFF"/>
                </a:solidFill>
                <a:latin typeface="Quattrocento Sans"/>
                <a:ea typeface="Quattrocento Sans"/>
                <a:cs typeface="Quattrocento Sans"/>
                <a:sym typeface="Quattrocento Sans"/>
              </a:rPr>
            </a:br>
            <a:endParaRPr lang="en-GB" sz="1600" dirty="0">
              <a:solidFill>
                <a:srgbClr val="FFFFFF"/>
              </a:solidFill>
              <a:latin typeface="Quattrocento Sans"/>
              <a:ea typeface="Quattrocento Sans"/>
              <a:cs typeface="Quattrocento Sans"/>
              <a:sym typeface="Quattrocento Sans"/>
            </a:endParaRPr>
          </a:p>
        </p:txBody>
      </p:sp>
      <p:sp>
        <p:nvSpPr>
          <p:cNvPr id="9" name="Shape 50"/>
          <p:cNvSpPr txBox="1"/>
          <p:nvPr/>
        </p:nvSpPr>
        <p:spPr>
          <a:xfrm>
            <a:off x="6781800" y="4519472"/>
            <a:ext cx="3743794" cy="241791"/>
          </a:xfrm>
          <a:prstGeom prst="rect">
            <a:avLst/>
          </a:prstGeom>
          <a:noFill/>
          <a:ln>
            <a:noFill/>
          </a:ln>
        </p:spPr>
        <p:txBody>
          <a:bodyPr lIns="91425" tIns="45700" rIns="91425" bIns="45700" anchor="t" anchorCtr="0">
            <a:noAutofit/>
          </a:bodyPr>
          <a:lstStyle/>
          <a:p>
            <a:pPr algn="r">
              <a:buSzPct val="25000"/>
            </a:pPr>
            <a:r>
              <a:rPr lang="en-GB" sz="1100" dirty="0">
                <a:solidFill>
                  <a:srgbClr val="FFFFFF"/>
                </a:solidFill>
                <a:latin typeface="Quattrocento Sans"/>
                <a:ea typeface="Quattrocento Sans"/>
                <a:cs typeface="Quattrocento Sans"/>
                <a:sym typeface="Quattrocento Sans"/>
              </a:rPr>
              <a:t>Our home city of Glasgow</a:t>
            </a:r>
          </a:p>
        </p:txBody>
      </p:sp>
    </p:spTree>
    <p:extLst>
      <p:ext uri="{BB962C8B-B14F-4D97-AF65-F5344CB8AC3E}">
        <p14:creationId xmlns:p14="http://schemas.microsoft.com/office/powerpoint/2010/main" val="1404474761"/>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0D88E-E47D-4AE6-8EE5-1702F265FB23}"/>
              </a:ext>
            </a:extLst>
          </p:cNvPr>
          <p:cNvSpPr/>
          <p:nvPr/>
        </p:nvSpPr>
        <p:spPr>
          <a:xfrm>
            <a:off x="3059671" y="2757773"/>
            <a:ext cx="5446766" cy="830997"/>
          </a:xfrm>
          <a:prstGeom prst="rect">
            <a:avLst/>
          </a:prstGeom>
        </p:spPr>
        <p:txBody>
          <a:bodyPr wrap="square">
            <a:spAutoFit/>
          </a:bodyPr>
          <a:lstStyle/>
          <a:p>
            <a:r>
              <a:rPr lang="en-GB" sz="4800" dirty="0"/>
              <a:t>Mind your language</a:t>
            </a:r>
          </a:p>
        </p:txBody>
      </p:sp>
      <p:sp>
        <p:nvSpPr>
          <p:cNvPr id="3" name="Rectangle 1">
            <a:extLst>
              <a:ext uri="{FF2B5EF4-FFF2-40B4-BE49-F238E27FC236}">
                <a16:creationId xmlns:a16="http://schemas.microsoft.com/office/drawing/2014/main" id="{5A968F99-B8A3-4593-B081-EBF9AE2CA772}"/>
              </a:ext>
            </a:extLst>
          </p:cNvPr>
          <p:cNvSpPr>
            <a:spLocks noChangeArrowheads="1"/>
          </p:cNvSpPr>
          <p:nvPr/>
        </p:nvSpPr>
        <p:spPr bwMode="auto">
          <a:xfrm rot="20259429">
            <a:off x="798633" y="1314422"/>
            <a:ext cx="3807504"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100" b="0" i="0" u="none" strike="noStrike" cap="none" normalizeH="0" baseline="0" dirty="0">
                <a:ln>
                  <a:noFill/>
                </a:ln>
                <a:solidFill>
                  <a:srgbClr val="212121"/>
                </a:solidFill>
                <a:effectLst/>
                <a:latin typeface="Arial Black" panose="020B0A04020102020204" pitchFamily="34" charset="0"/>
              </a:rPr>
              <a:t>Achte auf deine Sprache</a:t>
            </a:r>
            <a:r>
              <a:rPr kumimoji="0" lang="de-DE" altLang="en-US" sz="800" b="0" i="0" u="none" strike="noStrike" cap="none" normalizeH="0" baseline="0" dirty="0">
                <a:ln>
                  <a:noFill/>
                </a:ln>
                <a:solidFill>
                  <a:schemeClr val="tx1"/>
                </a:solidFill>
                <a:effectLst/>
                <a:latin typeface="Arial Black" panose="020B0A04020102020204" pitchFamily="34" charset="0"/>
              </a:rPr>
              <a:t> </a:t>
            </a:r>
            <a:endParaRPr kumimoji="0" lang="de-DE" altLang="en-US" sz="1800" b="0" i="0" u="none" strike="noStrike" cap="none" normalizeH="0" baseline="0" dirty="0">
              <a:ln>
                <a:noFill/>
              </a:ln>
              <a:solidFill>
                <a:schemeClr val="tx1"/>
              </a:solidFill>
              <a:effectLst/>
              <a:latin typeface="Arial Black" panose="020B0A04020102020204" pitchFamily="34" charset="0"/>
            </a:endParaRPr>
          </a:p>
        </p:txBody>
      </p:sp>
      <p:sp>
        <p:nvSpPr>
          <p:cNvPr id="5" name="Rectangle 3">
            <a:extLst>
              <a:ext uri="{FF2B5EF4-FFF2-40B4-BE49-F238E27FC236}">
                <a16:creationId xmlns:a16="http://schemas.microsoft.com/office/drawing/2014/main" id="{B9C98905-D439-4556-A416-3ECD120E275E}"/>
              </a:ext>
            </a:extLst>
          </p:cNvPr>
          <p:cNvSpPr>
            <a:spLocks noChangeArrowheads="1"/>
          </p:cNvSpPr>
          <p:nvPr/>
        </p:nvSpPr>
        <p:spPr bwMode="auto">
          <a:xfrm>
            <a:off x="1599987" y="4688602"/>
            <a:ext cx="2919368"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en-US" sz="3200" b="0" i="0" u="none" strike="noStrike" cap="none" normalizeH="0" baseline="0" dirty="0">
                <a:ln>
                  <a:noFill/>
                </a:ln>
                <a:solidFill>
                  <a:srgbClr val="212121"/>
                </a:solidFill>
                <a:effectLst/>
                <a:latin typeface="Arial Nova" panose="020B0604020202020204" pitchFamily="34" charset="0"/>
              </a:rPr>
              <a:t>vårda ditt språk</a:t>
            </a:r>
            <a:r>
              <a:rPr kumimoji="0" lang="sv-SE" altLang="en-US" sz="1050" b="0" i="0" u="none" strike="noStrike" cap="none" normalizeH="0" baseline="0" dirty="0">
                <a:ln>
                  <a:noFill/>
                </a:ln>
                <a:solidFill>
                  <a:schemeClr val="tx1"/>
                </a:solidFill>
                <a:effectLst/>
                <a:latin typeface="Arial Nova" panose="020B0604020202020204" pitchFamily="34" charset="0"/>
              </a:rPr>
              <a:t> </a:t>
            </a:r>
            <a:endParaRPr kumimoji="0" lang="sv-SE" altLang="en-US" sz="2800" b="0" i="0" u="none" strike="noStrike" cap="none" normalizeH="0" baseline="0" dirty="0">
              <a:ln>
                <a:noFill/>
              </a:ln>
              <a:solidFill>
                <a:schemeClr val="tx1"/>
              </a:solidFill>
              <a:effectLst/>
              <a:latin typeface="Arial Nova" panose="020B0604020202020204" pitchFamily="34" charset="0"/>
            </a:endParaRPr>
          </a:p>
        </p:txBody>
      </p:sp>
      <p:sp>
        <p:nvSpPr>
          <p:cNvPr id="6" name="Rectangle 4">
            <a:extLst>
              <a:ext uri="{FF2B5EF4-FFF2-40B4-BE49-F238E27FC236}">
                <a16:creationId xmlns:a16="http://schemas.microsoft.com/office/drawing/2014/main" id="{659A4752-4984-4AC5-94F3-9D81EFFF5E4F}"/>
              </a:ext>
            </a:extLst>
          </p:cNvPr>
          <p:cNvSpPr>
            <a:spLocks noChangeArrowheads="1"/>
          </p:cNvSpPr>
          <p:nvPr/>
        </p:nvSpPr>
        <p:spPr bwMode="auto">
          <a:xfrm rot="716518">
            <a:off x="7462709" y="1807627"/>
            <a:ext cx="3504751"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3200" b="0" i="0" u="none" strike="noStrike" cap="none" normalizeH="0" baseline="0" dirty="0">
                <a:ln>
                  <a:noFill/>
                </a:ln>
                <a:solidFill>
                  <a:srgbClr val="212121"/>
                </a:solidFill>
                <a:effectLst/>
                <a:latin typeface="Baskerville Old Face" panose="02020602080505020303" pitchFamily="18" charset="0"/>
              </a:rPr>
              <a:t>Surveille ton langage</a:t>
            </a:r>
            <a:r>
              <a:rPr kumimoji="0" lang="fr-FR" altLang="en-US" sz="1050" b="0" i="0" u="none" strike="noStrike" cap="none" normalizeH="0" baseline="0" dirty="0">
                <a:ln>
                  <a:noFill/>
                </a:ln>
                <a:solidFill>
                  <a:schemeClr val="tx1"/>
                </a:solidFill>
                <a:effectLst/>
                <a:latin typeface="Baskerville Old Face" panose="02020602080505020303" pitchFamily="18" charset="0"/>
              </a:rPr>
              <a:t> </a:t>
            </a:r>
            <a:endParaRPr kumimoji="0" lang="fr-FR" altLang="en-US" sz="2800" b="0" i="0" u="none" strike="noStrike" cap="none" normalizeH="0" baseline="0" dirty="0">
              <a:ln>
                <a:noFill/>
              </a:ln>
              <a:solidFill>
                <a:schemeClr val="tx1"/>
              </a:solidFill>
              <a:effectLst/>
              <a:latin typeface="Baskerville Old Face" panose="02020602080505020303" pitchFamily="18" charset="0"/>
            </a:endParaRPr>
          </a:p>
        </p:txBody>
      </p:sp>
      <p:sp>
        <p:nvSpPr>
          <p:cNvPr id="23" name="Rectangle 19">
            <a:extLst>
              <a:ext uri="{FF2B5EF4-FFF2-40B4-BE49-F238E27FC236}">
                <a16:creationId xmlns:a16="http://schemas.microsoft.com/office/drawing/2014/main" id="{76906FE9-0835-4836-B3F8-0EA1A0FF55A4}"/>
              </a:ext>
            </a:extLst>
          </p:cNvPr>
          <p:cNvSpPr>
            <a:spLocks noChangeArrowheads="1"/>
          </p:cNvSpPr>
          <p:nvPr/>
        </p:nvSpPr>
        <p:spPr bwMode="auto">
          <a:xfrm>
            <a:off x="6993322" y="5779171"/>
            <a:ext cx="338394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12121"/>
                </a:solidFill>
                <a:effectLst/>
                <a:latin typeface="Berlin Sans FB" panose="020E0602020502020306" pitchFamily="34" charset="0"/>
              </a:rPr>
              <a:t>pass </a:t>
            </a:r>
            <a:r>
              <a:rPr kumimoji="0" lang="en-US" altLang="en-US" sz="3200" b="0" i="0" u="none" strike="noStrike" cap="none" normalizeH="0" baseline="0" dirty="0" err="1">
                <a:ln>
                  <a:noFill/>
                </a:ln>
                <a:solidFill>
                  <a:srgbClr val="212121"/>
                </a:solidFill>
                <a:effectLst/>
                <a:latin typeface="Berlin Sans FB" panose="020E0602020502020306" pitchFamily="34" charset="0"/>
              </a:rPr>
              <a:t>på</a:t>
            </a:r>
            <a:r>
              <a:rPr kumimoji="0" lang="en-US" altLang="en-US" sz="3200" b="0" i="0" u="none" strike="noStrike" cap="none" normalizeH="0" baseline="0" dirty="0">
                <a:ln>
                  <a:noFill/>
                </a:ln>
                <a:solidFill>
                  <a:srgbClr val="212121"/>
                </a:solidFill>
                <a:effectLst/>
                <a:latin typeface="Berlin Sans FB" panose="020E0602020502020306" pitchFamily="34" charset="0"/>
              </a:rPr>
              <a:t> </a:t>
            </a:r>
            <a:r>
              <a:rPr kumimoji="0" lang="en-US" altLang="en-US" sz="3200" b="0" i="0" u="none" strike="noStrike" cap="none" normalizeH="0" baseline="0" dirty="0" err="1">
                <a:ln>
                  <a:noFill/>
                </a:ln>
                <a:solidFill>
                  <a:srgbClr val="212121"/>
                </a:solidFill>
                <a:effectLst/>
                <a:latin typeface="Berlin Sans FB" panose="020E0602020502020306" pitchFamily="34" charset="0"/>
              </a:rPr>
              <a:t>språket</a:t>
            </a:r>
            <a:r>
              <a:rPr kumimoji="0" lang="en-US" altLang="en-US" sz="3200" b="0" i="0" u="none" strike="noStrike" cap="none" normalizeH="0" baseline="0" dirty="0">
                <a:ln>
                  <a:noFill/>
                </a:ln>
                <a:solidFill>
                  <a:srgbClr val="212121"/>
                </a:solidFill>
                <a:effectLst/>
                <a:latin typeface="Berlin Sans FB" panose="020E0602020502020306" pitchFamily="34" charset="0"/>
              </a:rPr>
              <a:t> </a:t>
            </a:r>
            <a:r>
              <a:rPr kumimoji="0" lang="en-US" altLang="en-US" sz="3200" b="0" i="0" u="none" strike="noStrike" cap="none" normalizeH="0" baseline="0" dirty="0" err="1">
                <a:ln>
                  <a:noFill/>
                </a:ln>
                <a:solidFill>
                  <a:srgbClr val="212121"/>
                </a:solidFill>
                <a:effectLst/>
                <a:latin typeface="Berlin Sans FB" panose="020E0602020502020306" pitchFamily="34" charset="0"/>
              </a:rPr>
              <a:t>ditt</a:t>
            </a:r>
            <a:r>
              <a:rPr kumimoji="0" lang="en-US" altLang="en-US" sz="1050" b="0" i="0" u="none" strike="noStrike" cap="none" normalizeH="0" baseline="0" dirty="0">
                <a:ln>
                  <a:noFill/>
                </a:ln>
                <a:solidFill>
                  <a:schemeClr val="tx1"/>
                </a:solidFill>
                <a:effectLst/>
                <a:latin typeface="Berlin Sans FB" panose="020E0602020502020306" pitchFamily="34" charset="0"/>
              </a:rPr>
              <a:t> </a:t>
            </a:r>
            <a:endParaRPr kumimoji="0" lang="en-US" altLang="en-US" sz="2800" b="0" i="0" u="none" strike="noStrike" cap="none" normalizeH="0" baseline="0" dirty="0">
              <a:ln>
                <a:noFill/>
              </a:ln>
              <a:solidFill>
                <a:schemeClr val="tx1"/>
              </a:solidFill>
              <a:effectLst/>
              <a:latin typeface="Berlin Sans FB" panose="020E0602020502020306" pitchFamily="34" charset="0"/>
            </a:endParaRPr>
          </a:p>
        </p:txBody>
      </p:sp>
    </p:spTree>
    <p:extLst>
      <p:ext uri="{BB962C8B-B14F-4D97-AF65-F5344CB8AC3E}">
        <p14:creationId xmlns:p14="http://schemas.microsoft.com/office/powerpoint/2010/main" val="3182028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nuwritersguild.files.wordpress.com/2015/01/hands.jpg">
            <a:extLst>
              <a:ext uri="{FF2B5EF4-FFF2-40B4-BE49-F238E27FC236}">
                <a16:creationId xmlns:a16="http://schemas.microsoft.com/office/drawing/2014/main" id="{6E079F40-E485-400A-8EED-ED80104DA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569" y="0"/>
            <a:ext cx="9991288" cy="66691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1B6418-3F45-40E1-921F-AB2F1AA3C4FF}"/>
              </a:ext>
            </a:extLst>
          </p:cNvPr>
          <p:cNvSpPr/>
          <p:nvPr/>
        </p:nvSpPr>
        <p:spPr>
          <a:xfrm>
            <a:off x="-72064" y="6628633"/>
            <a:ext cx="3139001" cy="230832"/>
          </a:xfrm>
          <a:prstGeom prst="rect">
            <a:avLst/>
          </a:prstGeom>
        </p:spPr>
        <p:txBody>
          <a:bodyPr wrap="none">
            <a:spAutoFit/>
          </a:bodyPr>
          <a:lstStyle/>
          <a:p>
            <a:r>
              <a:rPr lang="en-GB" sz="900" dirty="0"/>
              <a:t>https://nuwritersguild.files.wordpress.com/2015/01/hands.jpg</a:t>
            </a:r>
          </a:p>
        </p:txBody>
      </p:sp>
    </p:spTree>
    <p:extLst>
      <p:ext uri="{BB962C8B-B14F-4D97-AF65-F5344CB8AC3E}">
        <p14:creationId xmlns:p14="http://schemas.microsoft.com/office/powerpoint/2010/main" val="1245971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children exclude each otherâhelping kids open up about being left out">
            <a:extLst>
              <a:ext uri="{FF2B5EF4-FFF2-40B4-BE49-F238E27FC236}">
                <a16:creationId xmlns:a16="http://schemas.microsoft.com/office/drawing/2014/main" id="{1428F062-EB3A-4C7B-8802-1748C93A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3307"/>
            <a:ext cx="10668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C9DD2C0-BBA5-4D79-AD10-C0225ED05523}"/>
              </a:ext>
            </a:extLst>
          </p:cNvPr>
          <p:cNvSpPr/>
          <p:nvPr/>
        </p:nvSpPr>
        <p:spPr>
          <a:xfrm>
            <a:off x="-1" y="6640875"/>
            <a:ext cx="10226351" cy="215444"/>
          </a:xfrm>
          <a:prstGeom prst="rect">
            <a:avLst/>
          </a:prstGeom>
        </p:spPr>
        <p:txBody>
          <a:bodyPr wrap="square">
            <a:spAutoFit/>
          </a:bodyPr>
          <a:lstStyle/>
          <a:p>
            <a:r>
              <a:rPr lang="en-GB" sz="800" dirty="0"/>
              <a:t>https://medicalxpress.com/news/2015-12-children-exclude-otherhelping-kids-left.html</a:t>
            </a:r>
          </a:p>
        </p:txBody>
      </p:sp>
    </p:spTree>
    <p:extLst>
      <p:ext uri="{BB962C8B-B14F-4D97-AF65-F5344CB8AC3E}">
        <p14:creationId xmlns:p14="http://schemas.microsoft.com/office/powerpoint/2010/main" val="2001745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578F6-2327-4FED-957D-B1E581ACDD65}"/>
              </a:ext>
            </a:extLst>
          </p:cNvPr>
          <p:cNvSpPr txBox="1"/>
          <p:nvPr/>
        </p:nvSpPr>
        <p:spPr>
          <a:xfrm>
            <a:off x="2995247" y="204186"/>
            <a:ext cx="6201506" cy="1015663"/>
          </a:xfrm>
          <a:prstGeom prst="rect">
            <a:avLst/>
          </a:prstGeom>
          <a:noFill/>
        </p:spPr>
        <p:txBody>
          <a:bodyPr wrap="none" rtlCol="0">
            <a:spAutoFit/>
          </a:bodyPr>
          <a:lstStyle/>
          <a:p>
            <a:r>
              <a:rPr lang="en-GB" sz="6000" dirty="0"/>
              <a:t>“What do you do?”</a:t>
            </a:r>
          </a:p>
        </p:txBody>
      </p:sp>
      <p:sp>
        <p:nvSpPr>
          <p:cNvPr id="3" name="TextBox 2">
            <a:extLst>
              <a:ext uri="{FF2B5EF4-FFF2-40B4-BE49-F238E27FC236}">
                <a16:creationId xmlns:a16="http://schemas.microsoft.com/office/drawing/2014/main" id="{0C87D979-298C-4DF5-8812-F6D5016B389E}"/>
              </a:ext>
            </a:extLst>
          </p:cNvPr>
          <p:cNvSpPr txBox="1"/>
          <p:nvPr/>
        </p:nvSpPr>
        <p:spPr>
          <a:xfrm>
            <a:off x="1511836" y="1740024"/>
            <a:ext cx="9168328" cy="3970318"/>
          </a:xfrm>
          <a:prstGeom prst="rect">
            <a:avLst/>
          </a:prstGeom>
          <a:noFill/>
        </p:spPr>
        <p:txBody>
          <a:bodyPr wrap="square" rtlCol="0">
            <a:spAutoFit/>
          </a:bodyPr>
          <a:lstStyle/>
          <a:p>
            <a:r>
              <a:rPr lang="en-GB" sz="3600" dirty="0"/>
              <a:t>My reply </a:t>
            </a:r>
          </a:p>
          <a:p>
            <a:r>
              <a:rPr lang="en-GB" sz="3600" dirty="0"/>
              <a:t>“My primary role is a BI Developer working with the Microsoft BI stack.  Specialising in SSRS report development, working to develop POC with </a:t>
            </a:r>
            <a:r>
              <a:rPr lang="en-GB" sz="3600" dirty="0" err="1"/>
              <a:t>PowerBI</a:t>
            </a:r>
            <a:r>
              <a:rPr lang="en-GB" sz="3600" dirty="0"/>
              <a:t>.  I also work with SSIS having maintained  and developed a number ETL packages for various reporting projects………….”</a:t>
            </a:r>
          </a:p>
        </p:txBody>
      </p:sp>
    </p:spTree>
    <p:extLst>
      <p:ext uri="{BB962C8B-B14F-4D97-AF65-F5344CB8AC3E}">
        <p14:creationId xmlns:p14="http://schemas.microsoft.com/office/powerpoint/2010/main" val="3493517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5AD42-3EAD-4C5C-AB44-72607A6E0B24}"/>
              </a:ext>
            </a:extLst>
          </p:cNvPr>
          <p:cNvPicPr>
            <a:picLocks noChangeAspect="1"/>
          </p:cNvPicPr>
          <p:nvPr/>
        </p:nvPicPr>
        <p:blipFill>
          <a:blip r:embed="rId3"/>
          <a:stretch>
            <a:fillRect/>
          </a:stretch>
        </p:blipFill>
        <p:spPr>
          <a:xfrm>
            <a:off x="2512088" y="0"/>
            <a:ext cx="7184571" cy="6903099"/>
          </a:xfrm>
          <a:prstGeom prst="rect">
            <a:avLst/>
          </a:prstGeom>
        </p:spPr>
      </p:pic>
    </p:spTree>
    <p:extLst>
      <p:ext uri="{BB962C8B-B14F-4D97-AF65-F5344CB8AC3E}">
        <p14:creationId xmlns:p14="http://schemas.microsoft.com/office/powerpoint/2010/main" val="942252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5AF0E-00D4-4D86-89E3-5B8A6F89EDDE}"/>
              </a:ext>
            </a:extLst>
          </p:cNvPr>
          <p:cNvSpPr txBox="1"/>
          <p:nvPr/>
        </p:nvSpPr>
        <p:spPr>
          <a:xfrm>
            <a:off x="0" y="133166"/>
            <a:ext cx="12191999" cy="1107996"/>
          </a:xfrm>
          <a:prstGeom prst="rect">
            <a:avLst/>
          </a:prstGeom>
          <a:noFill/>
        </p:spPr>
        <p:txBody>
          <a:bodyPr wrap="square" rtlCol="0">
            <a:spAutoFit/>
          </a:bodyPr>
          <a:lstStyle/>
          <a:p>
            <a:pPr algn="ctr"/>
            <a:r>
              <a:rPr lang="en-GB" sz="6600" dirty="0"/>
              <a:t>Now my reply is </a:t>
            </a:r>
          </a:p>
        </p:txBody>
      </p:sp>
      <p:sp>
        <p:nvSpPr>
          <p:cNvPr id="3" name="TextBox 2">
            <a:extLst>
              <a:ext uri="{FF2B5EF4-FFF2-40B4-BE49-F238E27FC236}">
                <a16:creationId xmlns:a16="http://schemas.microsoft.com/office/drawing/2014/main" id="{E4697F51-8B04-43AD-AE00-8447841EA053}"/>
              </a:ext>
            </a:extLst>
          </p:cNvPr>
          <p:cNvSpPr txBox="1"/>
          <p:nvPr/>
        </p:nvSpPr>
        <p:spPr>
          <a:xfrm>
            <a:off x="-1" y="1436407"/>
            <a:ext cx="12191999" cy="1015663"/>
          </a:xfrm>
          <a:prstGeom prst="rect">
            <a:avLst/>
          </a:prstGeom>
          <a:noFill/>
        </p:spPr>
        <p:txBody>
          <a:bodyPr wrap="square" rtlCol="0">
            <a:spAutoFit/>
          </a:bodyPr>
          <a:lstStyle/>
          <a:p>
            <a:pPr algn="ctr"/>
            <a:r>
              <a:rPr lang="en-GB" sz="6000" b="1" dirty="0"/>
              <a:t>“Mainly I do three things”</a:t>
            </a:r>
          </a:p>
        </p:txBody>
      </p:sp>
      <p:sp>
        <p:nvSpPr>
          <p:cNvPr id="4" name="TextBox 3">
            <a:extLst>
              <a:ext uri="{FF2B5EF4-FFF2-40B4-BE49-F238E27FC236}">
                <a16:creationId xmlns:a16="http://schemas.microsoft.com/office/drawing/2014/main" id="{D1D4FD36-A65F-4822-A87D-EC7D510C44B9}"/>
              </a:ext>
            </a:extLst>
          </p:cNvPr>
          <p:cNvSpPr txBox="1"/>
          <p:nvPr/>
        </p:nvSpPr>
        <p:spPr>
          <a:xfrm>
            <a:off x="0" y="2736384"/>
            <a:ext cx="12192000" cy="1015663"/>
          </a:xfrm>
          <a:prstGeom prst="rect">
            <a:avLst/>
          </a:prstGeom>
          <a:noFill/>
        </p:spPr>
        <p:txBody>
          <a:bodyPr wrap="square" rtlCol="0">
            <a:spAutoFit/>
          </a:bodyPr>
          <a:lstStyle/>
          <a:p>
            <a:pPr algn="ctr"/>
            <a:r>
              <a:rPr lang="en-GB" sz="6000" b="1" dirty="0"/>
              <a:t>Data Shepherding</a:t>
            </a:r>
          </a:p>
        </p:txBody>
      </p:sp>
      <p:sp>
        <p:nvSpPr>
          <p:cNvPr id="5" name="TextBox 4">
            <a:extLst>
              <a:ext uri="{FF2B5EF4-FFF2-40B4-BE49-F238E27FC236}">
                <a16:creationId xmlns:a16="http://schemas.microsoft.com/office/drawing/2014/main" id="{36496139-95DD-45AC-AFD0-E77CD6B95E82}"/>
              </a:ext>
            </a:extLst>
          </p:cNvPr>
          <p:cNvSpPr txBox="1"/>
          <p:nvPr/>
        </p:nvSpPr>
        <p:spPr>
          <a:xfrm>
            <a:off x="-2" y="4053473"/>
            <a:ext cx="12192000" cy="1015663"/>
          </a:xfrm>
          <a:prstGeom prst="rect">
            <a:avLst/>
          </a:prstGeom>
          <a:noFill/>
        </p:spPr>
        <p:txBody>
          <a:bodyPr wrap="square" rtlCol="0">
            <a:spAutoFit/>
          </a:bodyPr>
          <a:lstStyle/>
          <a:p>
            <a:pPr algn="ctr"/>
            <a:r>
              <a:rPr lang="en-GB" sz="6000" b="1" dirty="0"/>
              <a:t>Data Grooming</a:t>
            </a:r>
          </a:p>
        </p:txBody>
      </p:sp>
      <p:sp>
        <p:nvSpPr>
          <p:cNvPr id="6" name="TextBox 5">
            <a:extLst>
              <a:ext uri="{FF2B5EF4-FFF2-40B4-BE49-F238E27FC236}">
                <a16:creationId xmlns:a16="http://schemas.microsoft.com/office/drawing/2014/main" id="{02EACC85-900D-4642-8C01-257413536347}"/>
              </a:ext>
            </a:extLst>
          </p:cNvPr>
          <p:cNvSpPr txBox="1"/>
          <p:nvPr/>
        </p:nvSpPr>
        <p:spPr>
          <a:xfrm>
            <a:off x="-2" y="5353450"/>
            <a:ext cx="12192000" cy="1015663"/>
          </a:xfrm>
          <a:prstGeom prst="rect">
            <a:avLst/>
          </a:prstGeom>
          <a:noFill/>
        </p:spPr>
        <p:txBody>
          <a:bodyPr wrap="square" rtlCol="0">
            <a:spAutoFit/>
          </a:bodyPr>
          <a:lstStyle/>
          <a:p>
            <a:pPr algn="ctr"/>
            <a:r>
              <a:rPr lang="en-GB" sz="6000" b="1" dirty="0">
                <a:effectLst>
                  <a:outerShdw blurRad="38100" dist="38100" dir="2700000" algn="tl">
                    <a:srgbClr val="000000">
                      <a:alpha val="43137"/>
                    </a:srgbClr>
                  </a:outerShdw>
                </a:effectLst>
              </a:rPr>
              <a:t>Teach Data To Dance</a:t>
            </a:r>
          </a:p>
        </p:txBody>
      </p:sp>
    </p:spTree>
    <p:extLst>
      <p:ext uri="{BB962C8B-B14F-4D97-AF65-F5344CB8AC3E}">
        <p14:creationId xmlns:p14="http://schemas.microsoft.com/office/powerpoint/2010/main" val="189316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ll Safe Think About It Meme | BUT !!!!!!!! Why ???????? | image tagged in memes,roll safe think about it | made w/ Imgflip meme maker">
            <a:extLst>
              <a:ext uri="{FF2B5EF4-FFF2-40B4-BE49-F238E27FC236}">
                <a16:creationId xmlns:a16="http://schemas.microsoft.com/office/drawing/2014/main" id="{ADCFFAC3-871B-423A-B617-B1377F8B7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 y="0"/>
            <a:ext cx="121881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79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eart">
            <a:extLst>
              <a:ext uri="{FF2B5EF4-FFF2-40B4-BE49-F238E27FC236}">
                <a16:creationId xmlns:a16="http://schemas.microsoft.com/office/drawing/2014/main" id="{10E84C64-3126-4D1A-9621-BFD4DC222857}"/>
              </a:ext>
            </a:extLst>
          </p:cNvPr>
          <p:cNvSpPr>
            <a:spLocks noChangeAspect="1" noChangeArrowheads="1"/>
          </p:cNvSpPr>
          <p:nvPr/>
        </p:nvSpPr>
        <p:spPr bwMode="auto">
          <a:xfrm>
            <a:off x="5943600" y="3276600"/>
            <a:ext cx="1356360" cy="1356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Image result for heart">
            <a:extLst>
              <a:ext uri="{FF2B5EF4-FFF2-40B4-BE49-F238E27FC236}">
                <a16:creationId xmlns:a16="http://schemas.microsoft.com/office/drawing/2014/main" id="{DC739B68-E3AD-42E1-804B-CEA27C3EF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706880"/>
            <a:ext cx="3764280" cy="376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EE1BD1-131C-4C4B-B469-3E60860D1287}"/>
              </a:ext>
            </a:extLst>
          </p:cNvPr>
          <p:cNvSpPr/>
          <p:nvPr/>
        </p:nvSpPr>
        <p:spPr>
          <a:xfrm>
            <a:off x="0" y="4632960"/>
            <a:ext cx="12192000" cy="2215991"/>
          </a:xfrm>
          <a:prstGeom prst="rect">
            <a:avLst/>
          </a:prstGeom>
        </p:spPr>
        <p:txBody>
          <a:bodyPr wrap="square">
            <a:spAutoFit/>
          </a:bodyPr>
          <a:lstStyle/>
          <a:p>
            <a:pPr algn="ctr"/>
            <a:r>
              <a:rPr lang="en-GB" sz="9600" dirty="0">
                <a:solidFill>
                  <a:srgbClr val="000000"/>
                </a:solidFill>
                <a:latin typeface="Comic Sans MS" panose="030F0702030302020204" pitchFamily="66" charset="0"/>
              </a:rPr>
              <a:t>Acronym’s</a:t>
            </a:r>
            <a:r>
              <a:rPr lang="en-GB" sz="13800" dirty="0"/>
              <a:t> </a:t>
            </a:r>
            <a:endParaRPr lang="en-GB" sz="13800" b="0" i="0" dirty="0">
              <a:solidFill>
                <a:srgbClr val="000000"/>
              </a:solidFill>
              <a:effectLst/>
              <a:latin typeface="Comic Sans MS" panose="030F0702030302020204" pitchFamily="66" charset="0"/>
            </a:endParaRPr>
          </a:p>
        </p:txBody>
      </p:sp>
      <p:sp>
        <p:nvSpPr>
          <p:cNvPr id="6" name="Rectangle 5">
            <a:extLst>
              <a:ext uri="{FF2B5EF4-FFF2-40B4-BE49-F238E27FC236}">
                <a16:creationId xmlns:a16="http://schemas.microsoft.com/office/drawing/2014/main" id="{70DCB6F2-26FB-415A-9E33-09D20D046408}"/>
              </a:ext>
            </a:extLst>
          </p:cNvPr>
          <p:cNvSpPr/>
          <p:nvPr/>
        </p:nvSpPr>
        <p:spPr>
          <a:xfrm>
            <a:off x="0" y="231458"/>
            <a:ext cx="12192000" cy="1569660"/>
          </a:xfrm>
          <a:prstGeom prst="rect">
            <a:avLst/>
          </a:prstGeom>
        </p:spPr>
        <p:txBody>
          <a:bodyPr wrap="square">
            <a:spAutoFit/>
          </a:bodyPr>
          <a:lstStyle/>
          <a:p>
            <a:pPr algn="ctr"/>
            <a:r>
              <a:rPr lang="en-GB" sz="9600" dirty="0">
                <a:solidFill>
                  <a:srgbClr val="000000"/>
                </a:solidFill>
                <a:latin typeface="Comic Sans MS" panose="030F0702030302020204" pitchFamily="66" charset="0"/>
              </a:rPr>
              <a:t>I.T.</a:t>
            </a:r>
            <a:r>
              <a:rPr lang="en-GB" sz="9600" dirty="0"/>
              <a:t> </a:t>
            </a:r>
            <a:endParaRPr lang="en-GB" sz="9600" b="0" i="0" dirty="0">
              <a:solidFill>
                <a:srgbClr val="000000"/>
              </a:solidFill>
              <a:effectLst/>
              <a:latin typeface="Comic Sans MS" panose="030F0702030302020204" pitchFamily="66" charset="0"/>
            </a:endParaRPr>
          </a:p>
        </p:txBody>
      </p:sp>
    </p:spTree>
    <p:extLst>
      <p:ext uri="{BB962C8B-B14F-4D97-AF65-F5344CB8AC3E}">
        <p14:creationId xmlns:p14="http://schemas.microsoft.com/office/powerpoint/2010/main" val="1524766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225CF-0611-4756-83E4-C2FCE747ED0A}"/>
              </a:ext>
            </a:extLst>
          </p:cNvPr>
          <p:cNvSpPr/>
          <p:nvPr/>
        </p:nvSpPr>
        <p:spPr>
          <a:xfrm>
            <a:off x="0" y="392078"/>
            <a:ext cx="12192000" cy="1200329"/>
          </a:xfrm>
          <a:prstGeom prst="rect">
            <a:avLst/>
          </a:prstGeom>
        </p:spPr>
        <p:txBody>
          <a:bodyPr wrap="square">
            <a:spAutoFit/>
          </a:bodyPr>
          <a:lstStyle/>
          <a:p>
            <a:pPr algn="ctr"/>
            <a:r>
              <a:rPr lang="en-GB" sz="3600" dirty="0">
                <a:solidFill>
                  <a:srgbClr val="000000"/>
                </a:solidFill>
                <a:latin typeface="Comic Sans MS" panose="030F0702030302020204" pitchFamily="66" charset="0"/>
              </a:rPr>
              <a:t>Acronym’s</a:t>
            </a:r>
          </a:p>
          <a:p>
            <a:pPr algn="ctr"/>
            <a:r>
              <a:rPr lang="en-GB" sz="3600" b="1" dirty="0">
                <a:latin typeface="Comic Sans MS" panose="030F0702030302020204" pitchFamily="66" charset="0"/>
              </a:rPr>
              <a:t>acronym</a:t>
            </a:r>
            <a:r>
              <a:rPr lang="en-GB" sz="3600" dirty="0">
                <a:latin typeface="Comic Sans MS" panose="030F0702030302020204" pitchFamily="66" charset="0"/>
              </a:rPr>
              <a:t> is a </a:t>
            </a:r>
            <a:r>
              <a:rPr lang="en-GB" sz="3600" dirty="0">
                <a:latin typeface="Comic Sans MS" panose="030F0702030302020204" pitchFamily="66" charset="0"/>
                <a:hlinkClick r:id="rId2" tooltip="Word"/>
              </a:rPr>
              <a:t>word</a:t>
            </a:r>
            <a:r>
              <a:rPr lang="en-GB" sz="3600" dirty="0">
                <a:latin typeface="Comic Sans MS" panose="030F0702030302020204" pitchFamily="66" charset="0"/>
              </a:rPr>
              <a:t> or name formed as an </a:t>
            </a:r>
            <a:r>
              <a:rPr lang="en-GB" sz="3600" dirty="0">
                <a:latin typeface="Comic Sans MS" panose="030F0702030302020204" pitchFamily="66" charset="0"/>
                <a:hlinkClick r:id="rId3" tooltip="Abbreviation"/>
              </a:rPr>
              <a:t>abbreviation</a:t>
            </a:r>
            <a:r>
              <a:rPr lang="en-GB" sz="3600" dirty="0"/>
              <a:t> </a:t>
            </a:r>
            <a:endParaRPr lang="en-GB" sz="3600" b="0" i="0" dirty="0">
              <a:solidFill>
                <a:srgbClr val="000000"/>
              </a:solidFill>
              <a:effectLst/>
              <a:latin typeface="Comic Sans MS" panose="030F0702030302020204" pitchFamily="66" charset="0"/>
            </a:endParaRPr>
          </a:p>
        </p:txBody>
      </p:sp>
      <p:sp>
        <p:nvSpPr>
          <p:cNvPr id="3" name="Rectangle 2">
            <a:extLst>
              <a:ext uri="{FF2B5EF4-FFF2-40B4-BE49-F238E27FC236}">
                <a16:creationId xmlns:a16="http://schemas.microsoft.com/office/drawing/2014/main" id="{BDCE0D42-5AAC-4B93-A889-1650402A1CAE}"/>
              </a:ext>
            </a:extLst>
          </p:cNvPr>
          <p:cNvSpPr/>
          <p:nvPr/>
        </p:nvSpPr>
        <p:spPr>
          <a:xfrm>
            <a:off x="-2" y="1776964"/>
            <a:ext cx="12192001" cy="646331"/>
          </a:xfrm>
          <a:prstGeom prst="rect">
            <a:avLst/>
          </a:prstGeom>
        </p:spPr>
        <p:txBody>
          <a:bodyPr wrap="square">
            <a:spAutoFit/>
          </a:bodyPr>
          <a:lstStyle/>
          <a:p>
            <a:pPr algn="ctr"/>
            <a:r>
              <a:rPr lang="en-GB" sz="3600" dirty="0">
                <a:solidFill>
                  <a:srgbClr val="000000"/>
                </a:solidFill>
                <a:latin typeface="Comic Sans MS" panose="030F0702030302020204" pitchFamily="66" charset="0"/>
              </a:rPr>
              <a:t>Examples</a:t>
            </a:r>
            <a:r>
              <a:rPr lang="en-GB" sz="3600" dirty="0"/>
              <a:t> </a:t>
            </a:r>
            <a:endParaRPr lang="en-GB" sz="3600" b="0" i="0" dirty="0">
              <a:solidFill>
                <a:srgbClr val="000000"/>
              </a:solidFill>
              <a:effectLst/>
              <a:latin typeface="Comic Sans MS" panose="030F0702030302020204" pitchFamily="66" charset="0"/>
            </a:endParaRPr>
          </a:p>
        </p:txBody>
      </p:sp>
      <p:sp>
        <p:nvSpPr>
          <p:cNvPr id="4" name="Rectangle 3">
            <a:extLst>
              <a:ext uri="{FF2B5EF4-FFF2-40B4-BE49-F238E27FC236}">
                <a16:creationId xmlns:a16="http://schemas.microsoft.com/office/drawing/2014/main" id="{EEE2229B-2E71-424B-981B-0D78574E5BBF}"/>
              </a:ext>
            </a:extLst>
          </p:cNvPr>
          <p:cNvSpPr/>
          <p:nvPr/>
        </p:nvSpPr>
        <p:spPr>
          <a:xfrm>
            <a:off x="0" y="277200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UN</a:t>
            </a:r>
          </a:p>
          <a:p>
            <a:pPr algn="ctr"/>
            <a:r>
              <a:rPr lang="en-GB" sz="3600" i="1" dirty="0">
                <a:solidFill>
                  <a:srgbClr val="000000"/>
                </a:solidFill>
                <a:latin typeface="Comic Sans MS" panose="030F0702030302020204" pitchFamily="66" charset="0"/>
              </a:rPr>
              <a:t>United Nations</a:t>
            </a:r>
            <a:r>
              <a:rPr lang="en-GB" sz="3600" dirty="0"/>
              <a:t> </a:t>
            </a:r>
            <a:endParaRPr lang="en-GB" sz="3600" b="0" i="0" dirty="0">
              <a:solidFill>
                <a:srgbClr val="000000"/>
              </a:solidFill>
              <a:effectLst/>
              <a:latin typeface="Comic Sans MS" panose="030F0702030302020204" pitchFamily="66" charset="0"/>
            </a:endParaRPr>
          </a:p>
        </p:txBody>
      </p:sp>
      <p:sp>
        <p:nvSpPr>
          <p:cNvPr id="5" name="Rectangle 4">
            <a:extLst>
              <a:ext uri="{FF2B5EF4-FFF2-40B4-BE49-F238E27FC236}">
                <a16:creationId xmlns:a16="http://schemas.microsoft.com/office/drawing/2014/main" id="{F5AB2E7C-CC01-4FD9-BC5E-70B02368EF9E}"/>
              </a:ext>
            </a:extLst>
          </p:cNvPr>
          <p:cNvSpPr/>
          <p:nvPr/>
        </p:nvSpPr>
        <p:spPr>
          <a:xfrm>
            <a:off x="-141215" y="4598047"/>
            <a:ext cx="12192000" cy="1477328"/>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BBC</a:t>
            </a:r>
          </a:p>
          <a:p>
            <a:pPr algn="ctr"/>
            <a:r>
              <a:rPr lang="en-GB" sz="3600" i="1" dirty="0">
                <a:solidFill>
                  <a:srgbClr val="000000"/>
                </a:solidFill>
                <a:latin typeface="Comic Sans MS" panose="030F0702030302020204" pitchFamily="66" charset="0"/>
              </a:rPr>
              <a:t>British Broadcasting Corporation</a:t>
            </a:r>
            <a:r>
              <a:rPr lang="en-GB" sz="3600" dirty="0"/>
              <a:t> </a:t>
            </a:r>
            <a:endParaRPr lang="en-GB" sz="3600" b="0" i="0" dirty="0">
              <a:solidFill>
                <a:srgbClr val="000000"/>
              </a:solidFill>
              <a:effectLst/>
              <a:latin typeface="Comic Sans MS" panose="030F0702030302020204" pitchFamily="66" charset="0"/>
            </a:endParaRPr>
          </a:p>
        </p:txBody>
      </p:sp>
    </p:spTree>
    <p:extLst>
      <p:ext uri="{BB962C8B-B14F-4D97-AF65-F5344CB8AC3E}">
        <p14:creationId xmlns:p14="http://schemas.microsoft.com/office/powerpoint/2010/main" val="38064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ime for a game">
            <a:extLst>
              <a:ext uri="{FF2B5EF4-FFF2-40B4-BE49-F238E27FC236}">
                <a16:creationId xmlns:a16="http://schemas.microsoft.com/office/drawing/2014/main" id="{40F00A5A-1C8B-4B9E-AA8C-01DDD2AEF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939" y="100401"/>
            <a:ext cx="6987892" cy="5236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63429E-1E49-4C7E-8991-BC6B81C82113}"/>
              </a:ext>
            </a:extLst>
          </p:cNvPr>
          <p:cNvSpPr/>
          <p:nvPr/>
        </p:nvSpPr>
        <p:spPr>
          <a:xfrm>
            <a:off x="0" y="5589037"/>
            <a:ext cx="12192000" cy="923330"/>
          </a:xfrm>
          <a:prstGeom prst="rect">
            <a:avLst/>
          </a:prstGeom>
        </p:spPr>
        <p:txBody>
          <a:bodyPr wrap="square">
            <a:spAutoFit/>
          </a:bodyPr>
          <a:lstStyle/>
          <a:p>
            <a:pPr algn="ctr"/>
            <a:r>
              <a:rPr lang="en-GB" sz="5400" b="1" dirty="0">
                <a:solidFill>
                  <a:srgbClr val="000000"/>
                </a:solidFill>
                <a:latin typeface="Comic Sans MS" panose="030F0702030302020204" pitchFamily="66" charset="0"/>
              </a:rPr>
              <a:t>Guess the </a:t>
            </a:r>
            <a:r>
              <a:rPr lang="en-GB" sz="5400" b="1" dirty="0">
                <a:latin typeface="Comic Sans MS" panose="030F0702030302020204" pitchFamily="66" charset="0"/>
              </a:rPr>
              <a:t>acronym</a:t>
            </a:r>
            <a:endParaRPr lang="en-GB" sz="5400" b="1"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69666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93">
            <a:extLst>
              <a:ext uri="{FF2B5EF4-FFF2-40B4-BE49-F238E27FC236}">
                <a16:creationId xmlns:a16="http://schemas.microsoft.com/office/drawing/2014/main" id="{726D1564-2A5E-4F15-B771-F5FF5065C897}"/>
              </a:ext>
            </a:extLst>
          </p:cNvPr>
          <p:cNvSpPr txBox="1"/>
          <p:nvPr/>
        </p:nvSpPr>
        <p:spPr>
          <a:xfrm>
            <a:off x="533400" y="634450"/>
            <a:ext cx="5562600" cy="6095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GB" sz="2700" b="0" i="0" u="none" strike="noStrike" cap="none" baseline="0" dirty="0">
                <a:solidFill>
                  <a:schemeClr val="lt1"/>
                </a:solidFill>
                <a:latin typeface="Calibri"/>
                <a:ea typeface="Calibri"/>
                <a:cs typeface="Calibri"/>
                <a:sym typeface="Calibri"/>
              </a:rPr>
              <a:t>Selection of our Customers</a:t>
            </a:r>
          </a:p>
        </p:txBody>
      </p:sp>
      <p:pic>
        <p:nvPicPr>
          <p:cNvPr id="6" name="Picture 5">
            <a:extLst>
              <a:ext uri="{FF2B5EF4-FFF2-40B4-BE49-F238E27FC236}">
                <a16:creationId xmlns:a16="http://schemas.microsoft.com/office/drawing/2014/main" id="{9650DCF6-3F1D-4500-9775-D6F6E3378782}"/>
              </a:ext>
            </a:extLst>
          </p:cNvPr>
          <p:cNvPicPr>
            <a:picLocks noChangeAspect="1"/>
          </p:cNvPicPr>
          <p:nvPr/>
        </p:nvPicPr>
        <p:blipFill>
          <a:blip r:embed="rId2"/>
          <a:stretch>
            <a:fillRect/>
          </a:stretch>
        </p:blipFill>
        <p:spPr>
          <a:xfrm>
            <a:off x="1554525" y="602144"/>
            <a:ext cx="8597393" cy="6195779"/>
          </a:xfrm>
          <a:prstGeom prst="rect">
            <a:avLst/>
          </a:prstGeom>
        </p:spPr>
      </p:pic>
      <p:sp>
        <p:nvSpPr>
          <p:cNvPr id="8" name="Shape 193">
            <a:extLst>
              <a:ext uri="{FF2B5EF4-FFF2-40B4-BE49-F238E27FC236}">
                <a16:creationId xmlns:a16="http://schemas.microsoft.com/office/drawing/2014/main" id="{03EEA4B0-3C66-4422-AF3A-B3D17A780D0E}"/>
              </a:ext>
            </a:extLst>
          </p:cNvPr>
          <p:cNvSpPr txBox="1"/>
          <p:nvPr/>
        </p:nvSpPr>
        <p:spPr>
          <a:xfrm>
            <a:off x="2701637" y="152702"/>
            <a:ext cx="5562600" cy="6095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GB" sz="2700" b="0" i="0" u="none" strike="noStrike" cap="none" baseline="0" dirty="0">
                <a:latin typeface="Calibri"/>
                <a:ea typeface="Calibri"/>
                <a:cs typeface="Calibri"/>
                <a:sym typeface="Calibri"/>
              </a:rPr>
              <a:t>Selection of our Customers</a:t>
            </a:r>
          </a:p>
        </p:txBody>
      </p:sp>
    </p:spTree>
    <p:extLst>
      <p:ext uri="{BB962C8B-B14F-4D97-AF65-F5344CB8AC3E}">
        <p14:creationId xmlns:p14="http://schemas.microsoft.com/office/powerpoint/2010/main" val="2719626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DC2A2-19D4-43FC-8E95-9A0FA40CC982}"/>
              </a:ext>
            </a:extLst>
          </p:cNvPr>
          <p:cNvSpPr txBox="1"/>
          <p:nvPr/>
        </p:nvSpPr>
        <p:spPr>
          <a:xfrm>
            <a:off x="4604045" y="0"/>
            <a:ext cx="3167855" cy="1569660"/>
          </a:xfrm>
          <a:prstGeom prst="rect">
            <a:avLst/>
          </a:prstGeom>
          <a:noFill/>
        </p:spPr>
        <p:txBody>
          <a:bodyPr wrap="none" rtlCol="0">
            <a:spAutoFit/>
          </a:bodyPr>
          <a:lstStyle/>
          <a:p>
            <a:r>
              <a:rPr lang="en-GB" sz="9600" b="1" dirty="0"/>
              <a:t>HTML</a:t>
            </a:r>
            <a:endParaRPr lang="en-GB" sz="8000" b="1" dirty="0"/>
          </a:p>
        </p:txBody>
      </p:sp>
      <p:sp>
        <p:nvSpPr>
          <p:cNvPr id="3" name="Rectangle 2">
            <a:extLst>
              <a:ext uri="{FF2B5EF4-FFF2-40B4-BE49-F238E27FC236}">
                <a16:creationId xmlns:a16="http://schemas.microsoft.com/office/drawing/2014/main" id="{8C047B83-AB9C-4BF2-A6FD-BEC6E69AB7FD}"/>
              </a:ext>
            </a:extLst>
          </p:cNvPr>
          <p:cNvSpPr/>
          <p:nvPr/>
        </p:nvSpPr>
        <p:spPr>
          <a:xfrm>
            <a:off x="-65714" y="1668479"/>
            <a:ext cx="12192000" cy="1015663"/>
          </a:xfrm>
          <a:prstGeom prst="rect">
            <a:avLst/>
          </a:prstGeom>
        </p:spPr>
        <p:txBody>
          <a:bodyPr wrap="square">
            <a:spAutoFit/>
          </a:bodyPr>
          <a:lstStyle/>
          <a:p>
            <a:pPr algn="ctr"/>
            <a:r>
              <a:rPr lang="en-GB" sz="6000" b="1" dirty="0">
                <a:solidFill>
                  <a:srgbClr val="002060"/>
                </a:solidFill>
              </a:rPr>
              <a:t>H</a:t>
            </a:r>
            <a:r>
              <a:rPr lang="en-GB" sz="6000" dirty="0"/>
              <a:t>yper </a:t>
            </a:r>
            <a:r>
              <a:rPr lang="en-GB" sz="6000" b="1" dirty="0">
                <a:solidFill>
                  <a:srgbClr val="002060"/>
                </a:solidFill>
              </a:rPr>
              <a:t>T</a:t>
            </a:r>
            <a:r>
              <a:rPr lang="en-GB" sz="6000" dirty="0"/>
              <a:t>ext </a:t>
            </a:r>
            <a:r>
              <a:rPr lang="en-GB" sz="6000" b="1" dirty="0">
                <a:solidFill>
                  <a:srgbClr val="002060"/>
                </a:solidFill>
              </a:rPr>
              <a:t>M</a:t>
            </a:r>
            <a:r>
              <a:rPr lang="en-GB" sz="6000" dirty="0"/>
              <a:t>ark up </a:t>
            </a:r>
            <a:r>
              <a:rPr lang="en-GB" sz="6000" b="1" dirty="0">
                <a:solidFill>
                  <a:srgbClr val="002060"/>
                </a:solidFill>
              </a:rPr>
              <a:t>L</a:t>
            </a:r>
            <a:r>
              <a:rPr lang="en-GB" sz="6000" dirty="0"/>
              <a:t>anguage</a:t>
            </a:r>
          </a:p>
        </p:txBody>
      </p:sp>
      <p:sp>
        <p:nvSpPr>
          <p:cNvPr id="4" name="TextBox 3">
            <a:extLst>
              <a:ext uri="{FF2B5EF4-FFF2-40B4-BE49-F238E27FC236}">
                <a16:creationId xmlns:a16="http://schemas.microsoft.com/office/drawing/2014/main" id="{911B82EE-BC7D-4222-BFE1-406DF66DDD0F}"/>
              </a:ext>
            </a:extLst>
          </p:cNvPr>
          <p:cNvSpPr txBox="1"/>
          <p:nvPr/>
        </p:nvSpPr>
        <p:spPr>
          <a:xfrm>
            <a:off x="5106258" y="3383006"/>
            <a:ext cx="2247930" cy="1569660"/>
          </a:xfrm>
          <a:prstGeom prst="rect">
            <a:avLst/>
          </a:prstGeom>
          <a:noFill/>
        </p:spPr>
        <p:txBody>
          <a:bodyPr wrap="none" rtlCol="0">
            <a:spAutoFit/>
          </a:bodyPr>
          <a:lstStyle/>
          <a:p>
            <a:r>
              <a:rPr lang="en-GB" sz="9600" b="1" dirty="0"/>
              <a:t>ETA</a:t>
            </a:r>
            <a:endParaRPr lang="en-GB" sz="8000" b="1" dirty="0"/>
          </a:p>
        </p:txBody>
      </p:sp>
      <p:sp>
        <p:nvSpPr>
          <p:cNvPr id="5" name="Rectangle 4">
            <a:extLst>
              <a:ext uri="{FF2B5EF4-FFF2-40B4-BE49-F238E27FC236}">
                <a16:creationId xmlns:a16="http://schemas.microsoft.com/office/drawing/2014/main" id="{92F77839-2007-4657-A814-FED25610371C}"/>
              </a:ext>
            </a:extLst>
          </p:cNvPr>
          <p:cNvSpPr/>
          <p:nvPr/>
        </p:nvSpPr>
        <p:spPr>
          <a:xfrm>
            <a:off x="-65714" y="5143698"/>
            <a:ext cx="12192000" cy="1015663"/>
          </a:xfrm>
          <a:prstGeom prst="rect">
            <a:avLst/>
          </a:prstGeom>
        </p:spPr>
        <p:txBody>
          <a:bodyPr wrap="square">
            <a:spAutoFit/>
          </a:bodyPr>
          <a:lstStyle/>
          <a:p>
            <a:pPr algn="ctr"/>
            <a:r>
              <a:rPr lang="en-GB" sz="6000" b="1" dirty="0">
                <a:solidFill>
                  <a:srgbClr val="002060"/>
                </a:solidFill>
              </a:rPr>
              <a:t>E</a:t>
            </a:r>
            <a:r>
              <a:rPr lang="en-GB" sz="6000" b="1" dirty="0"/>
              <a:t>stimated</a:t>
            </a:r>
            <a:r>
              <a:rPr lang="en-GB" sz="6000" b="1" dirty="0">
                <a:solidFill>
                  <a:srgbClr val="002060"/>
                </a:solidFill>
              </a:rPr>
              <a:t> T</a:t>
            </a:r>
            <a:r>
              <a:rPr lang="en-GB" sz="6000" b="1" dirty="0"/>
              <a:t>ime of </a:t>
            </a:r>
            <a:r>
              <a:rPr lang="en-GB" sz="6000" b="1" dirty="0">
                <a:solidFill>
                  <a:srgbClr val="002060"/>
                </a:solidFill>
              </a:rPr>
              <a:t>A</a:t>
            </a:r>
            <a:r>
              <a:rPr lang="en-GB" sz="6000" b="1" dirty="0"/>
              <a:t>rrival</a:t>
            </a:r>
            <a:endParaRPr lang="en-GB" sz="6000" dirty="0"/>
          </a:p>
        </p:txBody>
      </p:sp>
    </p:spTree>
    <p:extLst>
      <p:ext uri="{BB962C8B-B14F-4D97-AF65-F5344CB8AC3E}">
        <p14:creationId xmlns:p14="http://schemas.microsoft.com/office/powerpoint/2010/main" val="25148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3F437-FE49-4DC9-8DC3-5A7B0AEB73B9}"/>
              </a:ext>
            </a:extLst>
          </p:cNvPr>
          <p:cNvSpPr txBox="1"/>
          <p:nvPr/>
        </p:nvSpPr>
        <p:spPr>
          <a:xfrm>
            <a:off x="4604045" y="0"/>
            <a:ext cx="2258952" cy="1569660"/>
          </a:xfrm>
          <a:prstGeom prst="rect">
            <a:avLst/>
          </a:prstGeom>
          <a:noFill/>
        </p:spPr>
        <p:txBody>
          <a:bodyPr wrap="none" rtlCol="0">
            <a:spAutoFit/>
          </a:bodyPr>
          <a:lstStyle/>
          <a:p>
            <a:r>
              <a:rPr lang="en-GB" sz="9600" b="1" dirty="0"/>
              <a:t>SSIS</a:t>
            </a:r>
            <a:endParaRPr lang="en-GB" sz="8000" b="1" dirty="0"/>
          </a:p>
        </p:txBody>
      </p:sp>
      <p:sp>
        <p:nvSpPr>
          <p:cNvPr id="3" name="Rectangle 2">
            <a:extLst>
              <a:ext uri="{FF2B5EF4-FFF2-40B4-BE49-F238E27FC236}">
                <a16:creationId xmlns:a16="http://schemas.microsoft.com/office/drawing/2014/main" id="{829D8AB9-FFBB-432C-AB21-5E0EF471D465}"/>
              </a:ext>
            </a:extLst>
          </p:cNvPr>
          <p:cNvSpPr/>
          <p:nvPr/>
        </p:nvSpPr>
        <p:spPr>
          <a:xfrm>
            <a:off x="9787" y="1374864"/>
            <a:ext cx="12192000" cy="2077492"/>
          </a:xfrm>
          <a:prstGeom prst="rect">
            <a:avLst/>
          </a:prstGeom>
        </p:spPr>
        <p:txBody>
          <a:bodyPr wrap="square">
            <a:spAutoFit/>
          </a:bodyPr>
          <a:lstStyle/>
          <a:p>
            <a:pPr algn="ctr"/>
            <a:r>
              <a:rPr lang="en-GB" sz="4800" b="1" dirty="0">
                <a:solidFill>
                  <a:srgbClr val="002060"/>
                </a:solidFill>
              </a:rPr>
              <a:t>S</a:t>
            </a:r>
            <a:r>
              <a:rPr lang="en-GB" sz="4800" b="1" dirty="0"/>
              <a:t>equence</a:t>
            </a:r>
            <a:r>
              <a:rPr lang="en-GB" sz="4800" b="1" dirty="0">
                <a:solidFill>
                  <a:srgbClr val="002060"/>
                </a:solidFill>
              </a:rPr>
              <a:t> S</a:t>
            </a:r>
            <a:r>
              <a:rPr lang="en-GB" sz="4800" b="1" dirty="0"/>
              <a:t>tratigraphic</a:t>
            </a:r>
            <a:r>
              <a:rPr lang="en-GB" sz="4800" b="1" dirty="0">
                <a:solidFill>
                  <a:srgbClr val="002060"/>
                </a:solidFill>
              </a:rPr>
              <a:t> I</a:t>
            </a:r>
            <a:r>
              <a:rPr lang="en-GB" sz="4800" b="1" dirty="0"/>
              <a:t>nterpretation</a:t>
            </a:r>
            <a:r>
              <a:rPr lang="en-GB" sz="4800" b="1" dirty="0">
                <a:solidFill>
                  <a:srgbClr val="002060"/>
                </a:solidFill>
              </a:rPr>
              <a:t> S</a:t>
            </a:r>
            <a:r>
              <a:rPr lang="en-GB" sz="4800" b="1" dirty="0"/>
              <a:t>ystem</a:t>
            </a:r>
          </a:p>
          <a:p>
            <a:pPr algn="ctr"/>
            <a:r>
              <a:rPr lang="en-GB" sz="1000" dirty="0">
                <a:hlinkClick r:id="rId3"/>
              </a:rPr>
              <a:t>http://doc.opendtect.org/6.0.0/doc/dgb_userdoc/Default.htm#sequence_stratigraphic_interpretation_system.htm</a:t>
            </a:r>
            <a:endParaRPr lang="en-GB" sz="1000" dirty="0"/>
          </a:p>
          <a:p>
            <a:pPr algn="ctr"/>
            <a:r>
              <a:rPr lang="en-GB" sz="4800" b="1" dirty="0">
                <a:solidFill>
                  <a:srgbClr val="002060"/>
                </a:solidFill>
              </a:rPr>
              <a:t>S</a:t>
            </a:r>
            <a:r>
              <a:rPr lang="en-GB" sz="4800" b="1" dirty="0"/>
              <a:t>tandard </a:t>
            </a:r>
            <a:r>
              <a:rPr lang="en-GB" sz="4800" b="1" dirty="0">
                <a:solidFill>
                  <a:srgbClr val="002060"/>
                </a:solidFill>
              </a:rPr>
              <a:t>S</a:t>
            </a:r>
            <a:r>
              <a:rPr lang="en-GB" sz="4800" b="1" dirty="0"/>
              <a:t>ettlement </a:t>
            </a:r>
            <a:r>
              <a:rPr lang="en-GB" sz="4800" b="1" dirty="0" err="1">
                <a:solidFill>
                  <a:srgbClr val="002060"/>
                </a:solidFill>
              </a:rPr>
              <a:t>I</a:t>
            </a:r>
            <a:r>
              <a:rPr lang="en-GB" sz="4800" b="1" dirty="0" err="1"/>
              <a:t>nstruction</a:t>
            </a:r>
            <a:r>
              <a:rPr lang="en-GB" sz="4800" b="1" dirty="0" err="1">
                <a:solidFill>
                  <a:srgbClr val="002060"/>
                </a:solidFill>
              </a:rPr>
              <a:t>S</a:t>
            </a:r>
            <a:endParaRPr lang="en-GB" sz="4800" b="1" dirty="0"/>
          </a:p>
          <a:p>
            <a:pPr algn="ctr"/>
            <a:r>
              <a:rPr lang="en-GB" sz="1000" dirty="0">
                <a:hlinkClick r:id="rId4"/>
              </a:rPr>
              <a:t>https://www.natwestmarkets.com/natwest-markets/Changes-to-our-payment-details/SSI-customer-information.htm</a:t>
            </a:r>
            <a:endParaRPr lang="en-GB" sz="1000" dirty="0"/>
          </a:p>
          <a:p>
            <a:pPr algn="ctr"/>
            <a:endParaRPr lang="en-GB" sz="1100" dirty="0"/>
          </a:p>
        </p:txBody>
      </p:sp>
      <p:sp>
        <p:nvSpPr>
          <p:cNvPr id="4" name="TextBox 3">
            <a:extLst>
              <a:ext uri="{FF2B5EF4-FFF2-40B4-BE49-F238E27FC236}">
                <a16:creationId xmlns:a16="http://schemas.microsoft.com/office/drawing/2014/main" id="{2FB41845-C48D-476B-91F8-A9CBA1528BE4}"/>
              </a:ext>
            </a:extLst>
          </p:cNvPr>
          <p:cNvSpPr txBox="1"/>
          <p:nvPr/>
        </p:nvSpPr>
        <p:spPr>
          <a:xfrm>
            <a:off x="5106258" y="3852790"/>
            <a:ext cx="2660728" cy="1569660"/>
          </a:xfrm>
          <a:prstGeom prst="rect">
            <a:avLst/>
          </a:prstGeom>
          <a:noFill/>
        </p:spPr>
        <p:txBody>
          <a:bodyPr wrap="none" rtlCol="0">
            <a:spAutoFit/>
          </a:bodyPr>
          <a:lstStyle/>
          <a:p>
            <a:r>
              <a:rPr lang="en-GB" sz="9600" b="1" dirty="0"/>
              <a:t>SSAS</a:t>
            </a:r>
            <a:endParaRPr lang="en-GB" sz="8000" b="1" dirty="0"/>
          </a:p>
        </p:txBody>
      </p:sp>
      <p:sp>
        <p:nvSpPr>
          <p:cNvPr id="5" name="Rectangle 4">
            <a:extLst>
              <a:ext uri="{FF2B5EF4-FFF2-40B4-BE49-F238E27FC236}">
                <a16:creationId xmlns:a16="http://schemas.microsoft.com/office/drawing/2014/main" id="{C027C595-6870-407B-8354-ACC1C2DF534D}"/>
              </a:ext>
            </a:extLst>
          </p:cNvPr>
          <p:cNvSpPr/>
          <p:nvPr/>
        </p:nvSpPr>
        <p:spPr>
          <a:xfrm>
            <a:off x="-65714" y="5613482"/>
            <a:ext cx="12192000" cy="1200329"/>
          </a:xfrm>
          <a:prstGeom prst="rect">
            <a:avLst/>
          </a:prstGeom>
        </p:spPr>
        <p:txBody>
          <a:bodyPr wrap="square">
            <a:spAutoFit/>
          </a:bodyPr>
          <a:lstStyle/>
          <a:p>
            <a:pPr algn="ctr"/>
            <a:r>
              <a:rPr lang="en-GB" sz="6000" b="1" dirty="0">
                <a:solidFill>
                  <a:srgbClr val="002060"/>
                </a:solidFill>
              </a:rPr>
              <a:t>S</a:t>
            </a:r>
            <a:r>
              <a:rPr lang="en-GB" sz="6000" b="1" dirty="0"/>
              <a:t>hip</a:t>
            </a:r>
            <a:r>
              <a:rPr lang="en-GB" sz="6000" b="1" dirty="0">
                <a:solidFill>
                  <a:srgbClr val="002060"/>
                </a:solidFill>
              </a:rPr>
              <a:t> S</a:t>
            </a:r>
            <a:r>
              <a:rPr lang="en-GB" sz="6000" b="1" dirty="0"/>
              <a:t>ecurity</a:t>
            </a:r>
            <a:r>
              <a:rPr lang="en-GB" sz="6000" b="1" dirty="0">
                <a:solidFill>
                  <a:srgbClr val="002060"/>
                </a:solidFill>
              </a:rPr>
              <a:t> A</a:t>
            </a:r>
            <a:r>
              <a:rPr lang="en-GB" sz="6000" b="1" dirty="0"/>
              <a:t>lert</a:t>
            </a:r>
            <a:r>
              <a:rPr lang="en-GB" sz="6000" b="1" dirty="0">
                <a:solidFill>
                  <a:srgbClr val="002060"/>
                </a:solidFill>
              </a:rPr>
              <a:t> S</a:t>
            </a:r>
            <a:r>
              <a:rPr lang="en-GB" sz="6000" b="1" dirty="0"/>
              <a:t>ystem</a:t>
            </a:r>
          </a:p>
          <a:p>
            <a:pPr algn="ctr"/>
            <a:r>
              <a:rPr lang="en-GB" sz="1000" b="1" dirty="0">
                <a:solidFill>
                  <a:srgbClr val="002060"/>
                </a:solidFill>
                <a:hlinkClick r:id="rId5"/>
              </a:rPr>
              <a:t>https://en.wikipedia.org/wiki/Ship_Security_Alert_System</a:t>
            </a:r>
            <a:endParaRPr lang="en-GB" sz="1000" dirty="0"/>
          </a:p>
        </p:txBody>
      </p:sp>
    </p:spTree>
    <p:extLst>
      <p:ext uri="{BB962C8B-B14F-4D97-AF65-F5344CB8AC3E}">
        <p14:creationId xmlns:p14="http://schemas.microsoft.com/office/powerpoint/2010/main" val="29446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You Squidward Meme | WHO ARE YOU TALKING TO | image tagged in memes,dont you squidward | made w/ Imgflip meme maker">
            <a:extLst>
              <a:ext uri="{FF2B5EF4-FFF2-40B4-BE49-F238E27FC236}">
                <a16:creationId xmlns:a16="http://schemas.microsoft.com/office/drawing/2014/main" id="{769DE65B-850F-45F9-8775-DCE77ABCC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933" y="205763"/>
            <a:ext cx="9689485" cy="644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01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non technical">
            <a:extLst>
              <a:ext uri="{FF2B5EF4-FFF2-40B4-BE49-F238E27FC236}">
                <a16:creationId xmlns:a16="http://schemas.microsoft.com/office/drawing/2014/main" id="{D9B400DB-61BE-4D3A-B627-2131D3589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792" y="2855862"/>
            <a:ext cx="6989208" cy="34946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799AE1-B9DF-42A0-9B3B-BFC4F1C14FCD}"/>
              </a:ext>
            </a:extLst>
          </p:cNvPr>
          <p:cNvSpPr txBox="1"/>
          <p:nvPr/>
        </p:nvSpPr>
        <p:spPr>
          <a:xfrm>
            <a:off x="995636" y="0"/>
            <a:ext cx="2920482" cy="769441"/>
          </a:xfrm>
          <a:prstGeom prst="rect">
            <a:avLst/>
          </a:prstGeom>
          <a:noFill/>
        </p:spPr>
        <p:txBody>
          <a:bodyPr wrap="square" rtlCol="0">
            <a:spAutoFit/>
          </a:bodyPr>
          <a:lstStyle/>
          <a:p>
            <a:pPr algn="ctr"/>
            <a:r>
              <a:rPr lang="en-GB" sz="4400" b="1" dirty="0"/>
              <a:t>Technical?</a:t>
            </a:r>
            <a:endParaRPr lang="en-GB" b="1" dirty="0"/>
          </a:p>
        </p:txBody>
      </p:sp>
      <p:sp>
        <p:nvSpPr>
          <p:cNvPr id="7" name="TextBox 6">
            <a:extLst>
              <a:ext uri="{FF2B5EF4-FFF2-40B4-BE49-F238E27FC236}">
                <a16:creationId xmlns:a16="http://schemas.microsoft.com/office/drawing/2014/main" id="{896776FD-2058-4FC9-AE29-9F828736A551}"/>
              </a:ext>
            </a:extLst>
          </p:cNvPr>
          <p:cNvSpPr txBox="1"/>
          <p:nvPr/>
        </p:nvSpPr>
        <p:spPr>
          <a:xfrm>
            <a:off x="3791824" y="6260363"/>
            <a:ext cx="8883941" cy="769441"/>
          </a:xfrm>
          <a:prstGeom prst="rect">
            <a:avLst/>
          </a:prstGeom>
          <a:noFill/>
        </p:spPr>
        <p:txBody>
          <a:bodyPr wrap="square" rtlCol="0">
            <a:spAutoFit/>
          </a:bodyPr>
          <a:lstStyle/>
          <a:p>
            <a:pPr algn="ctr"/>
            <a:r>
              <a:rPr lang="en-GB" sz="4400" b="1" dirty="0"/>
              <a:t>Non – Technical ? Business user?</a:t>
            </a:r>
            <a:endParaRPr lang="en-GB" b="1" dirty="0"/>
          </a:p>
        </p:txBody>
      </p:sp>
      <p:pic>
        <p:nvPicPr>
          <p:cNvPr id="6146" name="Picture 2" descr="https://imagesvc.timeincapp.com/v3/mm/image?url=https%3A%2F%2Ffortunedotcom.files.wordpress.com%2F2017%2F01%2Fcisco-tech.jpg&amp;w=1100&amp;q=85">
            <a:extLst>
              <a:ext uri="{FF2B5EF4-FFF2-40B4-BE49-F238E27FC236}">
                <a16:creationId xmlns:a16="http://schemas.microsoft.com/office/drawing/2014/main" id="{93FD6D41-B2D3-4A23-90DE-A4FD237CF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 y="734834"/>
            <a:ext cx="5805182" cy="386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946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6E9EFD-2837-4E5B-B594-3AA94282D284}"/>
              </a:ext>
            </a:extLst>
          </p:cNvPr>
          <p:cNvPicPr>
            <a:picLocks noChangeAspect="1"/>
          </p:cNvPicPr>
          <p:nvPr/>
        </p:nvPicPr>
        <p:blipFill>
          <a:blip r:embed="rId3"/>
          <a:stretch>
            <a:fillRect/>
          </a:stretch>
        </p:blipFill>
        <p:spPr>
          <a:xfrm>
            <a:off x="3213379" y="0"/>
            <a:ext cx="5765242" cy="6858000"/>
          </a:xfrm>
          <a:prstGeom prst="rect">
            <a:avLst/>
          </a:prstGeom>
        </p:spPr>
      </p:pic>
    </p:spTree>
    <p:extLst>
      <p:ext uri="{BB962C8B-B14F-4D97-AF65-F5344CB8AC3E}">
        <p14:creationId xmlns:p14="http://schemas.microsoft.com/office/powerpoint/2010/main" val="1450379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
            <a:extLst>
              <a:ext uri="{FF2B5EF4-FFF2-40B4-BE49-F238E27FC236}">
                <a16:creationId xmlns:a16="http://schemas.microsoft.com/office/drawing/2014/main" id="{13067FEE-7CE4-421D-82FD-4525E4F46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106680"/>
            <a:ext cx="8834120" cy="662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21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anger sysadmin ahead">
            <a:extLst>
              <a:ext uri="{FF2B5EF4-FFF2-40B4-BE49-F238E27FC236}">
                <a16:creationId xmlns:a16="http://schemas.microsoft.com/office/drawing/2014/main" id="{3AB9205F-3781-480F-9472-16B8F761EE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95" r="1" b="337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05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ratch the itch">
            <a:extLst>
              <a:ext uri="{FF2B5EF4-FFF2-40B4-BE49-F238E27FC236}">
                <a16:creationId xmlns:a16="http://schemas.microsoft.com/office/drawing/2014/main" id="{D96C6B29-6688-4FBC-A981-D8268B8BF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532" y="226548"/>
            <a:ext cx="7184941" cy="63698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267F8D7-7CF5-43B4-B210-5D4C5F7E3C58}"/>
              </a:ext>
            </a:extLst>
          </p:cNvPr>
          <p:cNvSpPr/>
          <p:nvPr/>
        </p:nvSpPr>
        <p:spPr>
          <a:xfrm>
            <a:off x="0" y="6596390"/>
            <a:ext cx="8760178" cy="261610"/>
          </a:xfrm>
          <a:prstGeom prst="rect">
            <a:avLst/>
          </a:prstGeom>
        </p:spPr>
        <p:txBody>
          <a:bodyPr wrap="square">
            <a:spAutoFit/>
          </a:bodyPr>
          <a:lstStyle/>
          <a:p>
            <a:r>
              <a:rPr lang="en-GB" sz="1050" dirty="0"/>
              <a:t>https://www.discogs.com/Various-Scratch-The-Itch/release/536925</a:t>
            </a:r>
          </a:p>
        </p:txBody>
      </p:sp>
    </p:spTree>
    <p:extLst>
      <p:ext uri="{BB962C8B-B14F-4D97-AF65-F5344CB8AC3E}">
        <p14:creationId xmlns:p14="http://schemas.microsoft.com/office/powerpoint/2010/main" val="705106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information">
            <a:extLst>
              <a:ext uri="{FF2B5EF4-FFF2-40B4-BE49-F238E27FC236}">
                <a16:creationId xmlns:a16="http://schemas.microsoft.com/office/drawing/2014/main" id="{EA6BE0CA-FE20-4C6A-AD86-12BA14486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816" y="241183"/>
            <a:ext cx="9326800" cy="31878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e clear">
            <a:extLst>
              <a:ext uri="{FF2B5EF4-FFF2-40B4-BE49-F238E27FC236}">
                <a16:creationId xmlns:a16="http://schemas.microsoft.com/office/drawing/2014/main" id="{92EEDFDC-8EE1-4BC8-B4DB-4461A25C5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7" y="3904861"/>
            <a:ext cx="3726026" cy="27945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media.dmnews.com/images/2016/03/23/bigstockdesignerdrawingali_942240.jpg">
            <a:extLst>
              <a:ext uri="{FF2B5EF4-FFF2-40B4-BE49-F238E27FC236}">
                <a16:creationId xmlns:a16="http://schemas.microsoft.com/office/drawing/2014/main" id="{00F7DC62-3950-43E4-811F-69427E537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968" y="3904861"/>
            <a:ext cx="4348064" cy="26709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www.entrepreneur.com/article/289617">
            <a:extLst>
              <a:ext uri="{FF2B5EF4-FFF2-40B4-BE49-F238E27FC236}">
                <a16:creationId xmlns:a16="http://schemas.microsoft.com/office/drawing/2014/main" id="{9A8DABE5-DA51-4E67-85AB-D5A5684B0AE2}"/>
              </a:ext>
            </a:extLst>
          </p:cNvPr>
          <p:cNvPicPr>
            <a:picLocks noChangeAspect="1"/>
          </p:cNvPicPr>
          <p:nvPr/>
        </p:nvPicPr>
        <p:blipFill>
          <a:blip r:embed="rId5"/>
          <a:stretch>
            <a:fillRect/>
          </a:stretch>
        </p:blipFill>
        <p:spPr>
          <a:xfrm>
            <a:off x="8378887" y="3904861"/>
            <a:ext cx="4227128" cy="2670952"/>
          </a:xfrm>
          <a:prstGeom prst="rect">
            <a:avLst/>
          </a:prstGeom>
        </p:spPr>
      </p:pic>
    </p:spTree>
    <p:extLst>
      <p:ext uri="{BB962C8B-B14F-4D97-AF65-F5344CB8AC3E}">
        <p14:creationId xmlns:p14="http://schemas.microsoft.com/office/powerpoint/2010/main" val="255782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fade">
                                      <p:cBhvr>
                                        <p:cTn id="12" dur="500"/>
                                        <p:tgtEl>
                                          <p:spTgt spid="7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action">
            <a:extLst>
              <a:ext uri="{FF2B5EF4-FFF2-40B4-BE49-F238E27FC236}">
                <a16:creationId xmlns:a16="http://schemas.microsoft.com/office/drawing/2014/main" id="{1A91D2DB-E76F-470D-A36E-5DAE66B9E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552" y="0"/>
            <a:ext cx="4232016" cy="31715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urviving the &quot;Why?&quot; phase&#10;http://www.sheknows.com/parenting/articles/804453/why-mommy-why">
            <a:extLst>
              <a:ext uri="{FF2B5EF4-FFF2-40B4-BE49-F238E27FC236}">
                <a16:creationId xmlns:a16="http://schemas.microsoft.com/office/drawing/2014/main" id="{2E6A9BA6-8670-4194-A389-01E85130D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2015412" cy="34194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https://www.i4cp.com/productivity-blog/2016/03/08/five-reasons-employers-should-invest-in-apprenticeships">
            <a:extLst>
              <a:ext uri="{FF2B5EF4-FFF2-40B4-BE49-F238E27FC236}">
                <a16:creationId xmlns:a16="http://schemas.microsoft.com/office/drawing/2014/main" id="{CF501321-4D52-4EDB-B66F-B65DF0192E66}"/>
              </a:ext>
            </a:extLst>
          </p:cNvPr>
          <p:cNvPicPr>
            <a:picLocks noChangeAspect="1"/>
          </p:cNvPicPr>
          <p:nvPr/>
        </p:nvPicPr>
        <p:blipFill rotWithShape="1">
          <a:blip r:embed="rId5"/>
          <a:srcRect l="34229"/>
          <a:stretch/>
        </p:blipFill>
        <p:spPr>
          <a:xfrm>
            <a:off x="3388625" y="3354856"/>
            <a:ext cx="4436533" cy="3493626"/>
          </a:xfrm>
          <a:prstGeom prst="rect">
            <a:avLst/>
          </a:prstGeom>
        </p:spPr>
      </p:pic>
      <p:pic>
        <p:nvPicPr>
          <p:cNvPr id="4" name="Picture 3">
            <a:extLst>
              <a:ext uri="{FF2B5EF4-FFF2-40B4-BE49-F238E27FC236}">
                <a16:creationId xmlns:a16="http://schemas.microsoft.com/office/drawing/2014/main" id="{0CFBE5C8-1AFC-4496-8F49-498FFFFE185D}"/>
              </a:ext>
            </a:extLst>
          </p:cNvPr>
          <p:cNvPicPr>
            <a:picLocks noChangeAspect="1"/>
          </p:cNvPicPr>
          <p:nvPr/>
        </p:nvPicPr>
        <p:blipFill>
          <a:blip r:embed="rId6"/>
          <a:stretch>
            <a:fillRect/>
          </a:stretch>
        </p:blipFill>
        <p:spPr>
          <a:xfrm>
            <a:off x="7718903" y="3429000"/>
            <a:ext cx="5144949" cy="3429000"/>
          </a:xfrm>
          <a:prstGeom prst="rect">
            <a:avLst/>
          </a:prstGeom>
        </p:spPr>
      </p:pic>
    </p:spTree>
    <p:extLst>
      <p:ext uri="{BB962C8B-B14F-4D97-AF65-F5344CB8AC3E}">
        <p14:creationId xmlns:p14="http://schemas.microsoft.com/office/powerpoint/2010/main" val="29671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confess">
            <a:extLst>
              <a:ext uri="{FF2B5EF4-FFF2-40B4-BE49-F238E27FC236}">
                <a16:creationId xmlns:a16="http://schemas.microsoft.com/office/drawing/2014/main" id="{AF3C12EB-6529-4414-B5AE-69AF4A23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37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nstein on writing... #writing #quotes #einstein">
            <a:extLst>
              <a:ext uri="{FF2B5EF4-FFF2-40B4-BE49-F238E27FC236}">
                <a16:creationId xmlns:a16="http://schemas.microsoft.com/office/drawing/2014/main" id="{044030F7-7339-4442-840E-20DA7A01D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815" y="0"/>
            <a:ext cx="82295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230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 at sunset&#10;&#10;Description generated with high confidence">
            <a:extLst>
              <a:ext uri="{FF2B5EF4-FFF2-40B4-BE49-F238E27FC236}">
                <a16:creationId xmlns:a16="http://schemas.microsoft.com/office/drawing/2014/main" id="{394A5B26-08B1-4213-BC4C-86B61283EA31}"/>
              </a:ext>
            </a:extLst>
          </p:cNvPr>
          <p:cNvPicPr>
            <a:picLocks noChangeAspect="1"/>
          </p:cNvPicPr>
          <p:nvPr/>
        </p:nvPicPr>
        <p:blipFill rotWithShape="1">
          <a:blip r:embed="rId2">
            <a:extLst>
              <a:ext uri="{28A0092B-C50C-407E-A947-70E740481C1C}">
                <a14:useLocalDpi xmlns:a14="http://schemas.microsoft.com/office/drawing/2010/main" val="0"/>
              </a:ext>
            </a:extLst>
          </a:blip>
          <a:srcRect r="3711"/>
          <a:stretch/>
        </p:blipFill>
        <p:spPr>
          <a:xfrm>
            <a:off x="-1959429" y="-1"/>
            <a:ext cx="15777029" cy="6058227"/>
          </a:xfrm>
          <a:prstGeom prst="rect">
            <a:avLst/>
          </a:prstGeom>
        </p:spPr>
      </p:pic>
      <p:sp>
        <p:nvSpPr>
          <p:cNvPr id="4" name="Rectangle 3">
            <a:extLst>
              <a:ext uri="{FF2B5EF4-FFF2-40B4-BE49-F238E27FC236}">
                <a16:creationId xmlns:a16="http://schemas.microsoft.com/office/drawing/2014/main" id="{047085E0-92D8-46AF-81F7-42F3BD61DAD6}"/>
              </a:ext>
            </a:extLst>
          </p:cNvPr>
          <p:cNvSpPr/>
          <p:nvPr/>
        </p:nvSpPr>
        <p:spPr>
          <a:xfrm>
            <a:off x="0" y="5188278"/>
            <a:ext cx="1946622" cy="307777"/>
          </a:xfrm>
          <a:prstGeom prst="rect">
            <a:avLst/>
          </a:prstGeom>
          <a:noFill/>
        </p:spPr>
        <p:txBody>
          <a:bodyPr wrap="none" lIns="91440" tIns="45720" rIns="91440" bIns="45720">
            <a:spAutoFit/>
          </a:bodyPr>
          <a:lstStyle/>
          <a:p>
            <a:pPr algn="ctr"/>
            <a:r>
              <a:rPr lang="en-US" sz="1400" b="0" cap="none" spc="0" dirty="0">
                <a:ln w="0"/>
                <a:solidFill>
                  <a:schemeClr val="bg1"/>
                </a:solidFill>
                <a:effectLst>
                  <a:outerShdw blurRad="38100" dist="19050" dir="2700000" algn="tl" rotWithShape="0">
                    <a:schemeClr val="dk1">
                      <a:alpha val="40000"/>
                    </a:schemeClr>
                  </a:outerShdw>
                </a:effectLst>
              </a:rPr>
              <a:t>http://tighalasdair.co.uk</a:t>
            </a:r>
          </a:p>
        </p:txBody>
      </p:sp>
      <p:sp>
        <p:nvSpPr>
          <p:cNvPr id="5" name="Rectangle 4">
            <a:extLst>
              <a:ext uri="{FF2B5EF4-FFF2-40B4-BE49-F238E27FC236}">
                <a16:creationId xmlns:a16="http://schemas.microsoft.com/office/drawing/2014/main" id="{84D0AC17-3666-4DA9-A2C5-86A2FA0D8B77}"/>
              </a:ext>
            </a:extLst>
          </p:cNvPr>
          <p:cNvSpPr/>
          <p:nvPr/>
        </p:nvSpPr>
        <p:spPr>
          <a:xfrm>
            <a:off x="4317692" y="6058227"/>
            <a:ext cx="355661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4</a:t>
            </a:r>
            <a:r>
              <a:rPr lang="en-US" sz="5400" b="0" cap="none" spc="0" dirty="0">
                <a:ln w="0"/>
                <a:solidFill>
                  <a:schemeClr val="tx1"/>
                </a:solidFill>
                <a:effectLst>
                  <a:outerShdw blurRad="38100" dist="19050" dir="2700000" algn="tl" rotWithShape="0">
                    <a:schemeClr val="dk1">
                      <a:alpha val="40000"/>
                    </a:schemeClr>
                  </a:outerShdw>
                </a:effectLst>
              </a:rPr>
              <a:t> - Listening</a:t>
            </a:r>
          </a:p>
        </p:txBody>
      </p:sp>
    </p:spTree>
    <p:extLst>
      <p:ext uri="{BB962C8B-B14F-4D97-AF65-F5344CB8AC3E}">
        <p14:creationId xmlns:p14="http://schemas.microsoft.com/office/powerpoint/2010/main" val="553431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91E14C-E091-4CEF-9670-CF6A733C3204}"/>
              </a:ext>
            </a:extLst>
          </p:cNvPr>
          <p:cNvSpPr/>
          <p:nvPr/>
        </p:nvSpPr>
        <p:spPr>
          <a:xfrm>
            <a:off x="73890" y="2105561"/>
            <a:ext cx="12192000" cy="2646878"/>
          </a:xfrm>
          <a:prstGeom prst="rect">
            <a:avLst/>
          </a:prstGeom>
          <a:noFill/>
        </p:spPr>
        <p:txBody>
          <a:bodyPr wrap="square" lIns="91440" tIns="45720" rIns="91440" bIns="45720">
            <a:spAutoFit/>
          </a:bodyPr>
          <a:lstStyle/>
          <a:p>
            <a:pPr algn="ctr"/>
            <a:r>
              <a:rPr lang="en-US" sz="16600" dirty="0">
                <a:ln w="0"/>
                <a:effectLst>
                  <a:outerShdw blurRad="38100" dist="19050" dir="2700000" algn="tl" rotWithShape="0">
                    <a:schemeClr val="dk1">
                      <a:alpha val="40000"/>
                    </a:schemeClr>
                  </a:outerShdw>
                </a:effectLst>
              </a:rPr>
              <a:t>Listening</a:t>
            </a: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73240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descending Spock | Yes he said &quot;listening&quot; Not as we know it Captain | image tagged in condescending spock | made w/ Imgflip meme maker">
            <a:extLst>
              <a:ext uri="{FF2B5EF4-FFF2-40B4-BE49-F238E27FC236}">
                <a16:creationId xmlns:a16="http://schemas.microsoft.com/office/drawing/2014/main" id="{C13EAD63-4CC3-428B-82C9-EF2746158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62" y="614833"/>
            <a:ext cx="8894675" cy="592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42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526B7D-15BE-4DF3-96F7-4C298BC202CA}"/>
              </a:ext>
            </a:extLst>
          </p:cNvPr>
          <p:cNvSpPr/>
          <p:nvPr/>
        </p:nvSpPr>
        <p:spPr>
          <a:xfrm>
            <a:off x="4048805" y="414635"/>
            <a:ext cx="4094391"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Hearing</a:t>
            </a:r>
            <a:endParaRPr lang="en-US" sz="8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84E968C-03CD-4CFC-AE1C-4A8356069707}"/>
              </a:ext>
            </a:extLst>
          </p:cNvPr>
          <p:cNvSpPr/>
          <p:nvPr/>
        </p:nvSpPr>
        <p:spPr>
          <a:xfrm>
            <a:off x="0" y="3429000"/>
            <a:ext cx="12054903" cy="2092881"/>
          </a:xfrm>
          <a:prstGeom prst="rect">
            <a:avLst/>
          </a:prstGeom>
          <a:noFill/>
        </p:spPr>
        <p:txBody>
          <a:bodyPr wrap="none" lIns="91440" tIns="45720" rIns="91440" bIns="45720">
            <a:spAutoFit/>
          </a:bodyPr>
          <a:lstStyle/>
          <a:p>
            <a:pPr algn="ctr"/>
            <a:r>
              <a:rPr lang="en-US" sz="13000" b="1" dirty="0">
                <a:ln w="0"/>
                <a:solidFill>
                  <a:schemeClr val="accent1"/>
                </a:solidFill>
                <a:effectLst>
                  <a:outerShdw blurRad="38100" dist="25400" dir="5400000" algn="ctr" rotWithShape="0">
                    <a:srgbClr val="6E747A">
                      <a:alpha val="43000"/>
                    </a:srgbClr>
                  </a:outerShdw>
                </a:effectLst>
              </a:rPr>
              <a:t>(Active) Listening</a:t>
            </a:r>
          </a:p>
        </p:txBody>
      </p:sp>
      <p:sp>
        <p:nvSpPr>
          <p:cNvPr id="6" name="Rectangle 5">
            <a:extLst>
              <a:ext uri="{FF2B5EF4-FFF2-40B4-BE49-F238E27FC236}">
                <a16:creationId xmlns:a16="http://schemas.microsoft.com/office/drawing/2014/main" id="{7B335295-0193-469D-987C-A2379C63D8C0}"/>
              </a:ext>
            </a:extLst>
          </p:cNvPr>
          <p:cNvSpPr/>
          <p:nvPr/>
        </p:nvSpPr>
        <p:spPr>
          <a:xfrm>
            <a:off x="5505352" y="2105561"/>
            <a:ext cx="1044197" cy="1323439"/>
          </a:xfrm>
          <a:prstGeom prst="rect">
            <a:avLst/>
          </a:prstGeom>
          <a:noFill/>
        </p:spPr>
        <p:txBody>
          <a:bodyPr wrap="none" lIns="91440" tIns="45720" rIns="91440" bIns="45720">
            <a:spAutoFit/>
          </a:bodyPr>
          <a:lstStyle/>
          <a:p>
            <a:pPr algn="ctr"/>
            <a:r>
              <a:rPr lang="en-US" sz="8000" dirty="0">
                <a:ln w="0"/>
                <a:effectLst>
                  <a:outerShdw blurRad="38100" dist="19050" dir="2700000" algn="tl" rotWithShape="0">
                    <a:schemeClr val="dk1">
                      <a:alpha val="40000"/>
                    </a:schemeClr>
                  </a:outerShdw>
                </a:effectLst>
              </a:rPr>
              <a:t>v</a:t>
            </a:r>
            <a:r>
              <a:rPr lang="en-US" sz="8000" b="0" cap="none" spc="0" dirty="0">
                <a:ln w="0"/>
                <a:solidFill>
                  <a:schemeClr val="tx1"/>
                </a:solidFill>
                <a:effectLst>
                  <a:outerShdw blurRad="38100" dist="19050" dir="2700000" algn="tl" rotWithShape="0">
                    <a:schemeClr val="dk1">
                      <a:alpha val="40000"/>
                    </a:schemeClr>
                  </a:outerShdw>
                </a:effectLst>
              </a:rPr>
              <a:t>s</a:t>
            </a:r>
          </a:p>
        </p:txBody>
      </p:sp>
    </p:spTree>
    <p:extLst>
      <p:ext uri="{BB962C8B-B14F-4D97-AF65-F5344CB8AC3E}">
        <p14:creationId xmlns:p14="http://schemas.microsoft.com/office/powerpoint/2010/main" val="797171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ah blah blah">
            <a:extLst>
              <a:ext uri="{FF2B5EF4-FFF2-40B4-BE49-F238E27FC236}">
                <a16:creationId xmlns:a16="http://schemas.microsoft.com/office/drawing/2014/main" id="{DFE61EC1-F319-4AA2-BD3A-FC7828091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793" y="1435100"/>
            <a:ext cx="7746086" cy="5422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F83AA3B-DEDB-4D9E-B8A5-C9DBC45C2F3B}"/>
              </a:ext>
            </a:extLst>
          </p:cNvPr>
          <p:cNvSpPr/>
          <p:nvPr/>
        </p:nvSpPr>
        <p:spPr>
          <a:xfrm>
            <a:off x="4660348" y="0"/>
            <a:ext cx="2871299"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Hearing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1949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ord cloud listening">
            <a:extLst>
              <a:ext uri="{FF2B5EF4-FFF2-40B4-BE49-F238E27FC236}">
                <a16:creationId xmlns:a16="http://schemas.microsoft.com/office/drawing/2014/main" id="{1582A1F6-E5A7-4BD1-9A6E-B8CA3617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49" y="1802406"/>
            <a:ext cx="6667500" cy="4772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6CDFE3-0666-4033-8F1B-D85B87740BA9}"/>
              </a:ext>
            </a:extLst>
          </p:cNvPr>
          <p:cNvSpPr/>
          <p:nvPr/>
        </p:nvSpPr>
        <p:spPr>
          <a:xfrm>
            <a:off x="0" y="-185294"/>
            <a:ext cx="12191999" cy="2215991"/>
          </a:xfrm>
          <a:prstGeom prst="rect">
            <a:avLst/>
          </a:prstGeom>
          <a:noFill/>
        </p:spPr>
        <p:txBody>
          <a:bodyPr wrap="square" lIns="91440" tIns="45720" rIns="91440" bIns="45720">
            <a:spAutoFit/>
          </a:bodyPr>
          <a:lstStyle/>
          <a:p>
            <a:pPr algn="ctr"/>
            <a:r>
              <a:rPr lang="en-US" sz="13800" b="1" dirty="0">
                <a:ln w="0"/>
                <a:solidFill>
                  <a:schemeClr val="accent1"/>
                </a:solidFill>
                <a:effectLst>
                  <a:outerShdw blurRad="38100" dist="25400" dir="5400000" algn="ctr" rotWithShape="0">
                    <a:srgbClr val="6E747A">
                      <a:alpha val="43000"/>
                    </a:srgbClr>
                  </a:outerShdw>
                </a:effectLst>
              </a:rPr>
              <a:t>Listening</a:t>
            </a:r>
          </a:p>
        </p:txBody>
      </p:sp>
    </p:spTree>
    <p:extLst>
      <p:ext uri="{BB962C8B-B14F-4D97-AF65-F5344CB8AC3E}">
        <p14:creationId xmlns:p14="http://schemas.microsoft.com/office/powerpoint/2010/main" val="312044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erson with a mask on a stick">
            <a:extLst>
              <a:ext uri="{FF2B5EF4-FFF2-40B4-BE49-F238E27FC236}">
                <a16:creationId xmlns:a16="http://schemas.microsoft.com/office/drawing/2014/main" id="{34C0CFC7-4832-4ABA-9BEF-7364CFCD4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182" y="-61782"/>
            <a:ext cx="4494381" cy="698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029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1C757-F5F7-4CE8-8C01-14F7EE650CA2}"/>
              </a:ext>
            </a:extLst>
          </p:cNvPr>
          <p:cNvPicPr>
            <a:picLocks noChangeAspect="1"/>
          </p:cNvPicPr>
          <p:nvPr/>
        </p:nvPicPr>
        <p:blipFill>
          <a:blip r:embed="rId3"/>
          <a:stretch>
            <a:fillRect/>
          </a:stretch>
        </p:blipFill>
        <p:spPr>
          <a:xfrm>
            <a:off x="978090" y="0"/>
            <a:ext cx="10235820" cy="6858000"/>
          </a:xfrm>
          <a:prstGeom prst="rect">
            <a:avLst/>
          </a:prstGeom>
        </p:spPr>
      </p:pic>
    </p:spTree>
    <p:extLst>
      <p:ext uri="{BB962C8B-B14F-4D97-AF65-F5344CB8AC3E}">
        <p14:creationId xmlns:p14="http://schemas.microsoft.com/office/powerpoint/2010/main" val="3198517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agecdn.coggle.it/5ab2cbd7860ec1a131d307b6-3fb2ff52-0429-4d17-aa36-04494d66505f.jpg">
            <a:extLst>
              <a:ext uri="{FF2B5EF4-FFF2-40B4-BE49-F238E27FC236}">
                <a16:creationId xmlns:a16="http://schemas.microsoft.com/office/drawing/2014/main" id="{0D15AF9D-7A63-47A7-9487-B3BC68CF8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166" y="1320848"/>
            <a:ext cx="8643667" cy="59342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3312C1E-466B-496E-AD67-1747025859A2}"/>
              </a:ext>
            </a:extLst>
          </p:cNvPr>
          <p:cNvSpPr/>
          <p:nvPr/>
        </p:nvSpPr>
        <p:spPr>
          <a:xfrm>
            <a:off x="0" y="0"/>
            <a:ext cx="12192000" cy="1938992"/>
          </a:xfrm>
          <a:prstGeom prst="rect">
            <a:avLst/>
          </a:prstGeom>
        </p:spPr>
        <p:txBody>
          <a:bodyPr wrap="square">
            <a:spAutoFit/>
          </a:bodyPr>
          <a:lstStyle/>
          <a:p>
            <a:pPr algn="ctr"/>
            <a:r>
              <a:rPr lang="en-GB" sz="6000" b="1" dirty="0"/>
              <a:t>You were born with two ears </a:t>
            </a:r>
          </a:p>
          <a:p>
            <a:pPr algn="ctr"/>
            <a:r>
              <a:rPr lang="en-GB" sz="6000" b="1" dirty="0"/>
              <a:t>and one mouth for a reason</a:t>
            </a:r>
          </a:p>
        </p:txBody>
      </p:sp>
      <p:sp>
        <p:nvSpPr>
          <p:cNvPr id="4" name="Rectangle 3">
            <a:extLst>
              <a:ext uri="{FF2B5EF4-FFF2-40B4-BE49-F238E27FC236}">
                <a16:creationId xmlns:a16="http://schemas.microsoft.com/office/drawing/2014/main" id="{454CA997-95A4-4B3F-A78A-8EB87F7BD5DB}"/>
              </a:ext>
            </a:extLst>
          </p:cNvPr>
          <p:cNvSpPr/>
          <p:nvPr/>
        </p:nvSpPr>
        <p:spPr>
          <a:xfrm>
            <a:off x="10942220" y="1569660"/>
            <a:ext cx="1058688" cy="369332"/>
          </a:xfrm>
          <a:prstGeom prst="rect">
            <a:avLst/>
          </a:prstGeom>
        </p:spPr>
        <p:txBody>
          <a:bodyPr wrap="none">
            <a:spAutoFit/>
          </a:bodyPr>
          <a:lstStyle/>
          <a:p>
            <a:pPr algn="ctr"/>
            <a:r>
              <a:rPr lang="en-GB" b="1" dirty="0"/>
              <a:t>Epictetus</a:t>
            </a:r>
          </a:p>
        </p:txBody>
      </p:sp>
    </p:spTree>
    <p:extLst>
      <p:ext uri="{BB962C8B-B14F-4D97-AF65-F5344CB8AC3E}">
        <p14:creationId xmlns:p14="http://schemas.microsoft.com/office/powerpoint/2010/main" val="241258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a:extLst>
              <a:ext uri="{FF2B5EF4-FFF2-40B4-BE49-F238E27FC236}">
                <a16:creationId xmlns:a16="http://schemas.microsoft.com/office/drawing/2014/main" id="{B9E7704C-AA03-44CF-BC07-BD0F78C0B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28" y="101600"/>
            <a:ext cx="7130143" cy="665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33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DC94A3-3F31-4669-8A60-6CB18E8B4388}"/>
              </a:ext>
            </a:extLst>
          </p:cNvPr>
          <p:cNvSpPr/>
          <p:nvPr/>
        </p:nvSpPr>
        <p:spPr>
          <a:xfrm>
            <a:off x="0" y="0"/>
            <a:ext cx="12192000" cy="1862048"/>
          </a:xfrm>
          <a:prstGeom prst="rect">
            <a:avLst/>
          </a:prstGeom>
        </p:spPr>
        <p:txBody>
          <a:bodyPr wrap="square">
            <a:spAutoFit/>
          </a:bodyPr>
          <a:lstStyle/>
          <a:p>
            <a:pPr algn="ctr"/>
            <a:r>
              <a:rPr lang="en-GB" sz="11500" b="1" dirty="0">
                <a:solidFill>
                  <a:srgbClr val="FFC000"/>
                </a:solidFill>
              </a:rPr>
              <a:t>The golden ratio</a:t>
            </a:r>
          </a:p>
        </p:txBody>
      </p:sp>
      <p:pic>
        <p:nvPicPr>
          <p:cNvPr id="1026" name="Picture 2" descr="talk less, listen more: the golden talk vs listening ratio for sales success">
            <a:extLst>
              <a:ext uri="{FF2B5EF4-FFF2-40B4-BE49-F238E27FC236}">
                <a16:creationId xmlns:a16="http://schemas.microsoft.com/office/drawing/2014/main" id="{B38551F6-A8F8-4639-9F5E-E4F3E7A30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93" y="1850283"/>
            <a:ext cx="4465925" cy="5007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5BB3987-BF96-47C2-9034-C7B08882E042}"/>
              </a:ext>
            </a:extLst>
          </p:cNvPr>
          <p:cNvSpPr/>
          <p:nvPr/>
        </p:nvSpPr>
        <p:spPr>
          <a:xfrm>
            <a:off x="8363131" y="6421643"/>
            <a:ext cx="3828869" cy="276999"/>
          </a:xfrm>
          <a:prstGeom prst="rect">
            <a:avLst/>
          </a:prstGeom>
        </p:spPr>
        <p:txBody>
          <a:bodyPr wrap="none">
            <a:spAutoFit/>
          </a:bodyPr>
          <a:lstStyle/>
          <a:p>
            <a:r>
              <a:rPr lang="en-GB" sz="1200" dirty="0"/>
              <a:t>https://www.saleshacker.com/sales-ratio-talk-vs-listening/</a:t>
            </a:r>
          </a:p>
        </p:txBody>
      </p:sp>
    </p:spTree>
    <p:extLst>
      <p:ext uri="{BB962C8B-B14F-4D97-AF65-F5344CB8AC3E}">
        <p14:creationId xmlns:p14="http://schemas.microsoft.com/office/powerpoint/2010/main" val="303591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enough already take my money">
            <a:extLst>
              <a:ext uri="{FF2B5EF4-FFF2-40B4-BE49-F238E27FC236}">
                <a16:creationId xmlns:a16="http://schemas.microsoft.com/office/drawing/2014/main" id="{7A7E5704-3397-4E97-81A4-9D01CC354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059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C72DCC-2942-45D5-A7D3-B35DCA7E0C31}"/>
              </a:ext>
            </a:extLst>
          </p:cNvPr>
          <p:cNvSpPr/>
          <p:nvPr/>
        </p:nvSpPr>
        <p:spPr>
          <a:xfrm>
            <a:off x="138546" y="963045"/>
            <a:ext cx="12191999" cy="3877985"/>
          </a:xfrm>
          <a:prstGeom prst="rect">
            <a:avLst/>
          </a:prstGeom>
          <a:noFill/>
        </p:spPr>
        <p:txBody>
          <a:bodyPr wrap="squar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rPr>
              <a:t>Some tips</a:t>
            </a:r>
          </a:p>
          <a:p>
            <a:pPr algn="ctr"/>
            <a:r>
              <a:rPr lang="en-US" sz="8000" dirty="0">
                <a:ln w="0"/>
                <a:effectLst>
                  <a:outerShdw blurRad="38100" dist="19050" dir="2700000" algn="tl" rotWithShape="0">
                    <a:schemeClr val="dk1">
                      <a:alpha val="40000"/>
                    </a:schemeClr>
                  </a:outerShdw>
                </a:effectLst>
              </a:rPr>
              <a:t>(guidelines not rules)</a:t>
            </a:r>
            <a:endParaRPr lang="en-US" sz="8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6664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how don't tell">
            <a:extLst>
              <a:ext uri="{FF2B5EF4-FFF2-40B4-BE49-F238E27FC236}">
                <a16:creationId xmlns:a16="http://schemas.microsoft.com/office/drawing/2014/main" id="{9FC9C2B0-65ED-49EE-A060-6A8FAB676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87" y="123825"/>
            <a:ext cx="11940026" cy="6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91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5D287-40C3-4613-B94A-60BD8203CF48}"/>
              </a:ext>
            </a:extLst>
          </p:cNvPr>
          <p:cNvPicPr>
            <a:picLocks noChangeAspect="1"/>
          </p:cNvPicPr>
          <p:nvPr/>
        </p:nvPicPr>
        <p:blipFill>
          <a:blip r:embed="rId3"/>
          <a:stretch>
            <a:fillRect/>
          </a:stretch>
        </p:blipFill>
        <p:spPr>
          <a:xfrm>
            <a:off x="1195387" y="95250"/>
            <a:ext cx="9801225" cy="6534150"/>
          </a:xfrm>
          <a:prstGeom prst="rect">
            <a:avLst/>
          </a:prstGeom>
        </p:spPr>
      </p:pic>
    </p:spTree>
    <p:extLst>
      <p:ext uri="{BB962C8B-B14F-4D97-AF65-F5344CB8AC3E}">
        <p14:creationId xmlns:p14="http://schemas.microsoft.com/office/powerpoint/2010/main" val="67794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body language">
            <a:extLst>
              <a:ext uri="{FF2B5EF4-FFF2-40B4-BE49-F238E27FC236}">
                <a16:creationId xmlns:a16="http://schemas.microsoft.com/office/drawing/2014/main" id="{31B7B022-8F0B-411C-A92F-0E5E6A3CE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076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ap&#10;&#10;Description generated with high confidence">
            <a:extLst>
              <a:ext uri="{FF2B5EF4-FFF2-40B4-BE49-F238E27FC236}">
                <a16:creationId xmlns:a16="http://schemas.microsoft.com/office/drawing/2014/main" id="{D5E64F92-1396-491D-A1FB-0E338D563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3" y="351612"/>
            <a:ext cx="12402803" cy="6238759"/>
          </a:xfrm>
          <a:prstGeom prst="rect">
            <a:avLst/>
          </a:prstGeom>
        </p:spPr>
      </p:pic>
    </p:spTree>
    <p:extLst>
      <p:ext uri="{BB962C8B-B14F-4D97-AF65-F5344CB8AC3E}">
        <p14:creationId xmlns:p14="http://schemas.microsoft.com/office/powerpoint/2010/main" val="10821784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ulpture, Bronze, The Listening, Listen To, To Listen">
            <a:extLst>
              <a:ext uri="{FF2B5EF4-FFF2-40B4-BE49-F238E27FC236}">
                <a16:creationId xmlns:a16="http://schemas.microsoft.com/office/drawing/2014/main" id="{D9BA25E2-CF33-4795-9F1C-1905216C9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612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body language">
            <a:extLst>
              <a:ext uri="{FF2B5EF4-FFF2-40B4-BE49-F238E27FC236}">
                <a16:creationId xmlns:a16="http://schemas.microsoft.com/office/drawing/2014/main" id="{0476A92E-5256-4513-912D-665F083E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106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izbangblue.com/images/2008/09/obama_mccain_deb1-thumb.jpg">
            <a:extLst>
              <a:ext uri="{FF2B5EF4-FFF2-40B4-BE49-F238E27FC236}">
                <a16:creationId xmlns:a16="http://schemas.microsoft.com/office/drawing/2014/main" id="{32720411-6471-47B9-90B7-05AE5530E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6" y="479502"/>
            <a:ext cx="12060168" cy="589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36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2405</TotalTime>
  <Words>3097</Words>
  <Application>Microsoft Office PowerPoint</Application>
  <PresentationFormat>Widescreen</PresentationFormat>
  <Paragraphs>520</Paragraphs>
  <Slides>159</Slides>
  <Notes>130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159</vt:i4>
      </vt:variant>
    </vt:vector>
  </HeadingPairs>
  <TitlesOfParts>
    <vt:vector size="176" baseType="lpstr">
      <vt:lpstr>-apple-system</vt:lpstr>
      <vt:lpstr>Arial</vt:lpstr>
      <vt:lpstr>Arial Black</vt:lpstr>
      <vt:lpstr>Arial Narrow</vt:lpstr>
      <vt:lpstr>Arial Nova</vt:lpstr>
      <vt:lpstr>Baskerville Old Face</vt:lpstr>
      <vt:lpstr>Berlin Sans FB</vt:lpstr>
      <vt:lpstr>Calibri</vt:lpstr>
      <vt:lpstr>Calibri Light</vt:lpstr>
      <vt:lpstr>Comic Sans MS</vt:lpstr>
      <vt:lpstr>inherit</vt:lpstr>
      <vt:lpstr>Quattrocento Sans</vt:lpstr>
      <vt:lpstr>Segoe UI</vt:lpstr>
      <vt:lpstr>Segoe UI Semibold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23</cp:revision>
  <dcterms:created xsi:type="dcterms:W3CDTF">2018-05-16T18:36:18Z</dcterms:created>
  <dcterms:modified xsi:type="dcterms:W3CDTF">2018-06-21T21:18:17Z</dcterms:modified>
</cp:coreProperties>
</file>